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5" r:id="rId8"/>
    <p:sldId id="262" r:id="rId9"/>
    <p:sldId id="263"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6" autoAdjust="0"/>
    <p:restoredTop sz="94660"/>
  </p:normalViewPr>
  <p:slideViewPr>
    <p:cSldViewPr snapToGrid="0">
      <p:cViewPr varScale="1">
        <p:scale>
          <a:sx n="105" d="100"/>
          <a:sy n="105" d="100"/>
        </p:scale>
        <p:origin x="77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0744A1-FA72-4BF7-8DA6-9C8B153C3D6E}" type="doc">
      <dgm:prSet loTypeId="urn:microsoft.com/office/officeart/2005/8/layout/process2" loCatId="process" qsTypeId="urn:microsoft.com/office/officeart/2005/8/quickstyle/simple1" qsCatId="simple" csTypeId="urn:microsoft.com/office/officeart/2005/8/colors/accent1_2" csCatId="accent1" phldr="1"/>
      <dgm:spPr/>
    </dgm:pt>
    <dgm:pt modelId="{D5E2A661-C558-413F-AF0C-87858632D3AC}">
      <dgm:prSet phldrT="[Text]"/>
      <dgm:spPr/>
      <dgm:t>
        <a:bodyPr/>
        <a:lstStyle/>
        <a:p>
          <a:r>
            <a:rPr lang="en-GB" dirty="0"/>
            <a:t>Capability/Performance Management (PM)</a:t>
          </a:r>
        </a:p>
      </dgm:t>
    </dgm:pt>
    <dgm:pt modelId="{99DFCB8F-A218-40E4-894B-B88C5029D77A}" type="parTrans" cxnId="{05E05430-A9D0-4949-9181-FF87777D1EDE}">
      <dgm:prSet/>
      <dgm:spPr/>
      <dgm:t>
        <a:bodyPr/>
        <a:lstStyle/>
        <a:p>
          <a:endParaRPr lang="en-GB"/>
        </a:p>
      </dgm:t>
    </dgm:pt>
    <dgm:pt modelId="{630B272D-7B93-4754-9B30-81471E361323}" type="sibTrans" cxnId="{05E05430-A9D0-4949-9181-FF87777D1EDE}">
      <dgm:prSet/>
      <dgm:spPr/>
      <dgm:t>
        <a:bodyPr/>
        <a:lstStyle/>
        <a:p>
          <a:endParaRPr lang="en-GB"/>
        </a:p>
      </dgm:t>
    </dgm:pt>
    <dgm:pt modelId="{860112D0-9C58-41ED-B098-E49A21E3E05F}">
      <dgm:prSet phldrT="[Text]"/>
      <dgm:spPr/>
      <dgm:t>
        <a:bodyPr/>
        <a:lstStyle/>
        <a:p>
          <a:r>
            <a:rPr lang="en-GB" dirty="0"/>
            <a:t>Underlying reasons? Skills? Training? Lack of clear objectives?</a:t>
          </a:r>
        </a:p>
      </dgm:t>
    </dgm:pt>
    <dgm:pt modelId="{62131452-68B9-4A27-A76C-64BB03E0FE02}" type="parTrans" cxnId="{92C86015-9770-4673-922B-28E37EC76BF9}">
      <dgm:prSet/>
      <dgm:spPr/>
      <dgm:t>
        <a:bodyPr/>
        <a:lstStyle/>
        <a:p>
          <a:endParaRPr lang="en-GB"/>
        </a:p>
      </dgm:t>
    </dgm:pt>
    <dgm:pt modelId="{8F2605C5-B94B-4598-9411-6020E08761B8}" type="sibTrans" cxnId="{92C86015-9770-4673-922B-28E37EC76BF9}">
      <dgm:prSet/>
      <dgm:spPr/>
      <dgm:t>
        <a:bodyPr/>
        <a:lstStyle/>
        <a:p>
          <a:endParaRPr lang="en-GB"/>
        </a:p>
      </dgm:t>
    </dgm:pt>
    <dgm:pt modelId="{F9213220-4D90-4176-AA65-DFB9C2E9B2DE}">
      <dgm:prSet phldrT="[Text]"/>
      <dgm:spPr/>
      <dgm:t>
        <a:bodyPr/>
        <a:lstStyle/>
        <a:p>
          <a:r>
            <a:rPr lang="en-GB" dirty="0"/>
            <a:t>Performance Improvement Plan (PIP)</a:t>
          </a:r>
        </a:p>
      </dgm:t>
    </dgm:pt>
    <dgm:pt modelId="{DD43156E-E56C-4E9A-8AE2-10C1C62B686F}" type="parTrans" cxnId="{BA6E5DA1-DF7B-425B-A79A-4F2E35EC7E23}">
      <dgm:prSet/>
      <dgm:spPr/>
      <dgm:t>
        <a:bodyPr/>
        <a:lstStyle/>
        <a:p>
          <a:endParaRPr lang="en-GB"/>
        </a:p>
      </dgm:t>
    </dgm:pt>
    <dgm:pt modelId="{2F5DC09B-C7C6-469A-931A-013EAE740F2A}" type="sibTrans" cxnId="{BA6E5DA1-DF7B-425B-A79A-4F2E35EC7E23}">
      <dgm:prSet/>
      <dgm:spPr/>
      <dgm:t>
        <a:bodyPr/>
        <a:lstStyle/>
        <a:p>
          <a:endParaRPr lang="en-GB"/>
        </a:p>
      </dgm:t>
    </dgm:pt>
    <dgm:pt modelId="{6155A50D-190B-4191-860B-5D3D962B1225}">
      <dgm:prSet phldrT="[Text]"/>
      <dgm:spPr/>
      <dgm:t>
        <a:bodyPr/>
        <a:lstStyle/>
        <a:p>
          <a:r>
            <a:rPr lang="en-GB" dirty="0"/>
            <a:t>Review meetings and reassessment + warnings</a:t>
          </a:r>
        </a:p>
      </dgm:t>
    </dgm:pt>
    <dgm:pt modelId="{8491A2D1-C83B-4406-A837-625359AF11EF}" type="parTrans" cxnId="{30E338C2-4651-4194-B932-580C25DCA6E5}">
      <dgm:prSet/>
      <dgm:spPr/>
      <dgm:t>
        <a:bodyPr/>
        <a:lstStyle/>
        <a:p>
          <a:endParaRPr lang="en-GB"/>
        </a:p>
      </dgm:t>
    </dgm:pt>
    <dgm:pt modelId="{5A17A449-E945-4288-A38C-14C6DA6EF697}" type="sibTrans" cxnId="{30E338C2-4651-4194-B932-580C25DCA6E5}">
      <dgm:prSet/>
      <dgm:spPr/>
      <dgm:t>
        <a:bodyPr/>
        <a:lstStyle/>
        <a:p>
          <a:endParaRPr lang="en-GB"/>
        </a:p>
      </dgm:t>
    </dgm:pt>
    <dgm:pt modelId="{F128D4A0-5709-45E5-BBBE-6C1567955D5D}">
      <dgm:prSet phldrT="[Text]"/>
      <dgm:spPr/>
      <dgm:t>
        <a:bodyPr/>
        <a:lstStyle/>
        <a:p>
          <a:r>
            <a:rPr lang="en-GB" dirty="0"/>
            <a:t>Conclusion of PM process – if unsuccessful, consider dismissal or alternative options</a:t>
          </a:r>
        </a:p>
      </dgm:t>
    </dgm:pt>
    <dgm:pt modelId="{DFAEBC0B-BC62-4DA7-AECA-CD81D1B317A0}" type="parTrans" cxnId="{C21093FA-78A2-48EC-BBB1-577C67CC3255}">
      <dgm:prSet/>
      <dgm:spPr/>
      <dgm:t>
        <a:bodyPr/>
        <a:lstStyle/>
        <a:p>
          <a:endParaRPr lang="en-GB"/>
        </a:p>
      </dgm:t>
    </dgm:pt>
    <dgm:pt modelId="{9D53DC80-6376-4CA7-9736-7630E259D68C}" type="sibTrans" cxnId="{C21093FA-78A2-48EC-BBB1-577C67CC3255}">
      <dgm:prSet/>
      <dgm:spPr/>
      <dgm:t>
        <a:bodyPr/>
        <a:lstStyle/>
        <a:p>
          <a:endParaRPr lang="en-GB"/>
        </a:p>
      </dgm:t>
    </dgm:pt>
    <dgm:pt modelId="{B159347D-A8EE-47CC-88DC-D3D363DBF04E}" type="pres">
      <dgm:prSet presAssocID="{A80744A1-FA72-4BF7-8DA6-9C8B153C3D6E}" presName="linearFlow" presStyleCnt="0">
        <dgm:presLayoutVars>
          <dgm:resizeHandles val="exact"/>
        </dgm:presLayoutVars>
      </dgm:prSet>
      <dgm:spPr/>
    </dgm:pt>
    <dgm:pt modelId="{F4B5CF1B-4D31-44AB-8FF9-4D88797BFF4F}" type="pres">
      <dgm:prSet presAssocID="{D5E2A661-C558-413F-AF0C-87858632D3AC}" presName="node" presStyleLbl="node1" presStyleIdx="0" presStyleCnt="5" custScaleX="114257">
        <dgm:presLayoutVars>
          <dgm:bulletEnabled val="1"/>
        </dgm:presLayoutVars>
      </dgm:prSet>
      <dgm:spPr/>
    </dgm:pt>
    <dgm:pt modelId="{5158716C-8EE0-4F8F-81C8-8F1F2F4407D6}" type="pres">
      <dgm:prSet presAssocID="{630B272D-7B93-4754-9B30-81471E361323}" presName="sibTrans" presStyleLbl="sibTrans2D1" presStyleIdx="0" presStyleCnt="4"/>
      <dgm:spPr/>
    </dgm:pt>
    <dgm:pt modelId="{2746D50E-F2FF-4D59-9D8B-DDA713965FE8}" type="pres">
      <dgm:prSet presAssocID="{630B272D-7B93-4754-9B30-81471E361323}" presName="connectorText" presStyleLbl="sibTrans2D1" presStyleIdx="0" presStyleCnt="4"/>
      <dgm:spPr/>
    </dgm:pt>
    <dgm:pt modelId="{B7E7BAA1-1DD5-477D-BC08-A044F57EC508}" type="pres">
      <dgm:prSet presAssocID="{860112D0-9C58-41ED-B098-E49A21E3E05F}" presName="node" presStyleLbl="node1" presStyleIdx="1" presStyleCnt="5" custScaleX="114257">
        <dgm:presLayoutVars>
          <dgm:bulletEnabled val="1"/>
        </dgm:presLayoutVars>
      </dgm:prSet>
      <dgm:spPr/>
    </dgm:pt>
    <dgm:pt modelId="{44B2169B-FF87-499B-8D85-C23BF7665E9A}" type="pres">
      <dgm:prSet presAssocID="{8F2605C5-B94B-4598-9411-6020E08761B8}" presName="sibTrans" presStyleLbl="sibTrans2D1" presStyleIdx="1" presStyleCnt="4"/>
      <dgm:spPr/>
    </dgm:pt>
    <dgm:pt modelId="{51EB351A-F928-4B8B-98F0-4578423B4C1C}" type="pres">
      <dgm:prSet presAssocID="{8F2605C5-B94B-4598-9411-6020E08761B8}" presName="connectorText" presStyleLbl="sibTrans2D1" presStyleIdx="1" presStyleCnt="4"/>
      <dgm:spPr/>
    </dgm:pt>
    <dgm:pt modelId="{75A4CBD4-ADC8-458C-A58E-552EB011F721}" type="pres">
      <dgm:prSet presAssocID="{F9213220-4D90-4176-AA65-DFB9C2E9B2DE}" presName="node" presStyleLbl="node1" presStyleIdx="2" presStyleCnt="5" custScaleX="115162">
        <dgm:presLayoutVars>
          <dgm:bulletEnabled val="1"/>
        </dgm:presLayoutVars>
      </dgm:prSet>
      <dgm:spPr/>
    </dgm:pt>
    <dgm:pt modelId="{CD388FDC-C943-449D-B81C-DD6C11192A09}" type="pres">
      <dgm:prSet presAssocID="{2F5DC09B-C7C6-469A-931A-013EAE740F2A}" presName="sibTrans" presStyleLbl="sibTrans2D1" presStyleIdx="2" presStyleCnt="4"/>
      <dgm:spPr/>
    </dgm:pt>
    <dgm:pt modelId="{4DEBD6B2-88B0-46D5-ACE8-80B4A0FAD9C7}" type="pres">
      <dgm:prSet presAssocID="{2F5DC09B-C7C6-469A-931A-013EAE740F2A}" presName="connectorText" presStyleLbl="sibTrans2D1" presStyleIdx="2" presStyleCnt="4"/>
      <dgm:spPr/>
    </dgm:pt>
    <dgm:pt modelId="{C82E6142-D2FA-4DF0-931C-79191787A9AF}" type="pres">
      <dgm:prSet presAssocID="{6155A50D-190B-4191-860B-5D3D962B1225}" presName="node" presStyleLbl="node1" presStyleIdx="3" presStyleCnt="5" custScaleX="115162">
        <dgm:presLayoutVars>
          <dgm:bulletEnabled val="1"/>
        </dgm:presLayoutVars>
      </dgm:prSet>
      <dgm:spPr/>
    </dgm:pt>
    <dgm:pt modelId="{D608B5F9-DE76-4985-9B55-4493EF9DCAEA}" type="pres">
      <dgm:prSet presAssocID="{5A17A449-E945-4288-A38C-14C6DA6EF697}" presName="sibTrans" presStyleLbl="sibTrans2D1" presStyleIdx="3" presStyleCnt="4"/>
      <dgm:spPr/>
    </dgm:pt>
    <dgm:pt modelId="{9B2E9138-5B35-489C-8776-42D72692D064}" type="pres">
      <dgm:prSet presAssocID="{5A17A449-E945-4288-A38C-14C6DA6EF697}" presName="connectorText" presStyleLbl="sibTrans2D1" presStyleIdx="3" presStyleCnt="4"/>
      <dgm:spPr/>
    </dgm:pt>
    <dgm:pt modelId="{7709BEB3-056A-4DBD-B689-C5EDC464BCB7}" type="pres">
      <dgm:prSet presAssocID="{F128D4A0-5709-45E5-BBBE-6C1567955D5D}" presName="node" presStyleLbl="node1" presStyleIdx="4" presStyleCnt="5" custScaleX="116972">
        <dgm:presLayoutVars>
          <dgm:bulletEnabled val="1"/>
        </dgm:presLayoutVars>
      </dgm:prSet>
      <dgm:spPr/>
    </dgm:pt>
  </dgm:ptLst>
  <dgm:cxnLst>
    <dgm:cxn modelId="{92C86015-9770-4673-922B-28E37EC76BF9}" srcId="{A80744A1-FA72-4BF7-8DA6-9C8B153C3D6E}" destId="{860112D0-9C58-41ED-B098-E49A21E3E05F}" srcOrd="1" destOrd="0" parTransId="{62131452-68B9-4A27-A76C-64BB03E0FE02}" sibTransId="{8F2605C5-B94B-4598-9411-6020E08761B8}"/>
    <dgm:cxn modelId="{1A8B6916-6344-4D2A-9F10-8AE8996C2DC1}" type="presOf" srcId="{2F5DC09B-C7C6-469A-931A-013EAE740F2A}" destId="{4DEBD6B2-88B0-46D5-ACE8-80B4A0FAD9C7}" srcOrd="1" destOrd="0" presId="urn:microsoft.com/office/officeart/2005/8/layout/process2"/>
    <dgm:cxn modelId="{9FA96720-EE75-4BFA-B23D-1DBDED3F2BAE}" type="presOf" srcId="{630B272D-7B93-4754-9B30-81471E361323}" destId="{5158716C-8EE0-4F8F-81C8-8F1F2F4407D6}" srcOrd="0" destOrd="0" presId="urn:microsoft.com/office/officeart/2005/8/layout/process2"/>
    <dgm:cxn modelId="{B060AF2C-48A8-43D4-8583-FF63A674163E}" type="presOf" srcId="{6155A50D-190B-4191-860B-5D3D962B1225}" destId="{C82E6142-D2FA-4DF0-931C-79191787A9AF}" srcOrd="0" destOrd="0" presId="urn:microsoft.com/office/officeart/2005/8/layout/process2"/>
    <dgm:cxn modelId="{05E05430-A9D0-4949-9181-FF87777D1EDE}" srcId="{A80744A1-FA72-4BF7-8DA6-9C8B153C3D6E}" destId="{D5E2A661-C558-413F-AF0C-87858632D3AC}" srcOrd="0" destOrd="0" parTransId="{99DFCB8F-A218-40E4-894B-B88C5029D77A}" sibTransId="{630B272D-7B93-4754-9B30-81471E361323}"/>
    <dgm:cxn modelId="{4910E33B-97EE-476B-8BC6-6FB64B7EE511}" type="presOf" srcId="{D5E2A661-C558-413F-AF0C-87858632D3AC}" destId="{F4B5CF1B-4D31-44AB-8FF9-4D88797BFF4F}" srcOrd="0" destOrd="0" presId="urn:microsoft.com/office/officeart/2005/8/layout/process2"/>
    <dgm:cxn modelId="{8BCBB164-FBC4-49C3-964D-E0094D281721}" type="presOf" srcId="{8F2605C5-B94B-4598-9411-6020E08761B8}" destId="{51EB351A-F928-4B8B-98F0-4578423B4C1C}" srcOrd="1" destOrd="0" presId="urn:microsoft.com/office/officeart/2005/8/layout/process2"/>
    <dgm:cxn modelId="{B53E9B65-8952-402D-8AAA-FA86F1B03B64}" type="presOf" srcId="{5A17A449-E945-4288-A38C-14C6DA6EF697}" destId="{D608B5F9-DE76-4985-9B55-4493EF9DCAEA}" srcOrd="0" destOrd="0" presId="urn:microsoft.com/office/officeart/2005/8/layout/process2"/>
    <dgm:cxn modelId="{79FB8956-6C64-4A88-8140-3D8AB67CAD81}" type="presOf" srcId="{F128D4A0-5709-45E5-BBBE-6C1567955D5D}" destId="{7709BEB3-056A-4DBD-B689-C5EDC464BCB7}" srcOrd="0" destOrd="0" presId="urn:microsoft.com/office/officeart/2005/8/layout/process2"/>
    <dgm:cxn modelId="{A2090678-1456-4860-B7AE-EBC13C44D0EE}" type="presOf" srcId="{8F2605C5-B94B-4598-9411-6020E08761B8}" destId="{44B2169B-FF87-499B-8D85-C23BF7665E9A}" srcOrd="0" destOrd="0" presId="urn:microsoft.com/office/officeart/2005/8/layout/process2"/>
    <dgm:cxn modelId="{CDD5628E-68FB-4034-93A1-DA92ECE9EDEA}" type="presOf" srcId="{A80744A1-FA72-4BF7-8DA6-9C8B153C3D6E}" destId="{B159347D-A8EE-47CC-88DC-D3D363DBF04E}" srcOrd="0" destOrd="0" presId="urn:microsoft.com/office/officeart/2005/8/layout/process2"/>
    <dgm:cxn modelId="{3E1CA19C-AF49-4BFA-9E6A-99B8F58FFFC3}" type="presOf" srcId="{F9213220-4D90-4176-AA65-DFB9C2E9B2DE}" destId="{75A4CBD4-ADC8-458C-A58E-552EB011F721}" srcOrd="0" destOrd="0" presId="urn:microsoft.com/office/officeart/2005/8/layout/process2"/>
    <dgm:cxn modelId="{BA6E5DA1-DF7B-425B-A79A-4F2E35EC7E23}" srcId="{A80744A1-FA72-4BF7-8DA6-9C8B153C3D6E}" destId="{F9213220-4D90-4176-AA65-DFB9C2E9B2DE}" srcOrd="2" destOrd="0" parTransId="{DD43156E-E56C-4E9A-8AE2-10C1C62B686F}" sibTransId="{2F5DC09B-C7C6-469A-931A-013EAE740F2A}"/>
    <dgm:cxn modelId="{30E338C2-4651-4194-B932-580C25DCA6E5}" srcId="{A80744A1-FA72-4BF7-8DA6-9C8B153C3D6E}" destId="{6155A50D-190B-4191-860B-5D3D962B1225}" srcOrd="3" destOrd="0" parTransId="{8491A2D1-C83B-4406-A837-625359AF11EF}" sibTransId="{5A17A449-E945-4288-A38C-14C6DA6EF697}"/>
    <dgm:cxn modelId="{F64A26D3-7A0D-4379-B3A7-6114B3FA3AE7}" type="presOf" srcId="{5A17A449-E945-4288-A38C-14C6DA6EF697}" destId="{9B2E9138-5B35-489C-8776-42D72692D064}" srcOrd="1" destOrd="0" presId="urn:microsoft.com/office/officeart/2005/8/layout/process2"/>
    <dgm:cxn modelId="{E9CB71D4-E8F3-48E3-AF3B-60A65D2AC3BF}" type="presOf" srcId="{860112D0-9C58-41ED-B098-E49A21E3E05F}" destId="{B7E7BAA1-1DD5-477D-BC08-A044F57EC508}" srcOrd="0" destOrd="0" presId="urn:microsoft.com/office/officeart/2005/8/layout/process2"/>
    <dgm:cxn modelId="{92E390DB-5BE8-4B32-9664-6E79AFE676BA}" type="presOf" srcId="{630B272D-7B93-4754-9B30-81471E361323}" destId="{2746D50E-F2FF-4D59-9D8B-DDA713965FE8}" srcOrd="1" destOrd="0" presId="urn:microsoft.com/office/officeart/2005/8/layout/process2"/>
    <dgm:cxn modelId="{CCDC5BED-13EF-435A-898B-C72A80074CD2}" type="presOf" srcId="{2F5DC09B-C7C6-469A-931A-013EAE740F2A}" destId="{CD388FDC-C943-449D-B81C-DD6C11192A09}" srcOrd="0" destOrd="0" presId="urn:microsoft.com/office/officeart/2005/8/layout/process2"/>
    <dgm:cxn modelId="{C21093FA-78A2-48EC-BBB1-577C67CC3255}" srcId="{A80744A1-FA72-4BF7-8DA6-9C8B153C3D6E}" destId="{F128D4A0-5709-45E5-BBBE-6C1567955D5D}" srcOrd="4" destOrd="0" parTransId="{DFAEBC0B-BC62-4DA7-AECA-CD81D1B317A0}" sibTransId="{9D53DC80-6376-4CA7-9736-7630E259D68C}"/>
    <dgm:cxn modelId="{588E465B-D756-472C-9D81-D56C69ECCAAD}" type="presParOf" srcId="{B159347D-A8EE-47CC-88DC-D3D363DBF04E}" destId="{F4B5CF1B-4D31-44AB-8FF9-4D88797BFF4F}" srcOrd="0" destOrd="0" presId="urn:microsoft.com/office/officeart/2005/8/layout/process2"/>
    <dgm:cxn modelId="{EC351853-6CF0-48BB-8AA6-CD0B66A66FC3}" type="presParOf" srcId="{B159347D-A8EE-47CC-88DC-D3D363DBF04E}" destId="{5158716C-8EE0-4F8F-81C8-8F1F2F4407D6}" srcOrd="1" destOrd="0" presId="urn:microsoft.com/office/officeart/2005/8/layout/process2"/>
    <dgm:cxn modelId="{CF2FC136-EDD6-4399-AA24-CC97E07C263F}" type="presParOf" srcId="{5158716C-8EE0-4F8F-81C8-8F1F2F4407D6}" destId="{2746D50E-F2FF-4D59-9D8B-DDA713965FE8}" srcOrd="0" destOrd="0" presId="urn:microsoft.com/office/officeart/2005/8/layout/process2"/>
    <dgm:cxn modelId="{6F3CDEC4-5F28-47DC-B16B-CE765B997876}" type="presParOf" srcId="{B159347D-A8EE-47CC-88DC-D3D363DBF04E}" destId="{B7E7BAA1-1DD5-477D-BC08-A044F57EC508}" srcOrd="2" destOrd="0" presId="urn:microsoft.com/office/officeart/2005/8/layout/process2"/>
    <dgm:cxn modelId="{45768400-E0C5-465D-977C-38DB39EEACA3}" type="presParOf" srcId="{B159347D-A8EE-47CC-88DC-D3D363DBF04E}" destId="{44B2169B-FF87-499B-8D85-C23BF7665E9A}" srcOrd="3" destOrd="0" presId="urn:microsoft.com/office/officeart/2005/8/layout/process2"/>
    <dgm:cxn modelId="{C6896E1D-9D9B-43B4-939E-77A52B05668A}" type="presParOf" srcId="{44B2169B-FF87-499B-8D85-C23BF7665E9A}" destId="{51EB351A-F928-4B8B-98F0-4578423B4C1C}" srcOrd="0" destOrd="0" presId="urn:microsoft.com/office/officeart/2005/8/layout/process2"/>
    <dgm:cxn modelId="{7C456789-6234-4FF1-9468-03C0C350CC05}" type="presParOf" srcId="{B159347D-A8EE-47CC-88DC-D3D363DBF04E}" destId="{75A4CBD4-ADC8-458C-A58E-552EB011F721}" srcOrd="4" destOrd="0" presId="urn:microsoft.com/office/officeart/2005/8/layout/process2"/>
    <dgm:cxn modelId="{987BBDD7-2215-4F89-820D-65435EE1F500}" type="presParOf" srcId="{B159347D-A8EE-47CC-88DC-D3D363DBF04E}" destId="{CD388FDC-C943-449D-B81C-DD6C11192A09}" srcOrd="5" destOrd="0" presId="urn:microsoft.com/office/officeart/2005/8/layout/process2"/>
    <dgm:cxn modelId="{29B168F8-6F23-4F93-9B40-FE6C385493BF}" type="presParOf" srcId="{CD388FDC-C943-449D-B81C-DD6C11192A09}" destId="{4DEBD6B2-88B0-46D5-ACE8-80B4A0FAD9C7}" srcOrd="0" destOrd="0" presId="urn:microsoft.com/office/officeart/2005/8/layout/process2"/>
    <dgm:cxn modelId="{4607C320-BAC1-4CEB-9AA4-A477C1EC31A8}" type="presParOf" srcId="{B159347D-A8EE-47CC-88DC-D3D363DBF04E}" destId="{C82E6142-D2FA-4DF0-931C-79191787A9AF}" srcOrd="6" destOrd="0" presId="urn:microsoft.com/office/officeart/2005/8/layout/process2"/>
    <dgm:cxn modelId="{612D902B-219C-498E-BFAD-645F8FF0079E}" type="presParOf" srcId="{B159347D-A8EE-47CC-88DC-D3D363DBF04E}" destId="{D608B5F9-DE76-4985-9B55-4493EF9DCAEA}" srcOrd="7" destOrd="0" presId="urn:microsoft.com/office/officeart/2005/8/layout/process2"/>
    <dgm:cxn modelId="{16979218-37FB-4F22-B736-73E44FEB3C9C}" type="presParOf" srcId="{D608B5F9-DE76-4985-9B55-4493EF9DCAEA}" destId="{9B2E9138-5B35-489C-8776-42D72692D064}" srcOrd="0" destOrd="0" presId="urn:microsoft.com/office/officeart/2005/8/layout/process2"/>
    <dgm:cxn modelId="{D6A9B21F-DA91-484C-A062-33B132BFACDB}" type="presParOf" srcId="{B159347D-A8EE-47CC-88DC-D3D363DBF04E}" destId="{7709BEB3-056A-4DBD-B689-C5EDC464BCB7}"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374ECE-A154-4453-9733-15E1E328F530}" type="doc">
      <dgm:prSet loTypeId="urn:microsoft.com/office/officeart/2005/8/layout/process2" loCatId="process" qsTypeId="urn:microsoft.com/office/officeart/2005/8/quickstyle/simple1" qsCatId="simple" csTypeId="urn:microsoft.com/office/officeart/2005/8/colors/accent2_2" csCatId="accent2" phldr="1"/>
      <dgm:spPr/>
    </dgm:pt>
    <dgm:pt modelId="{03980F4E-3F7E-4B45-9BED-F3E1A7FC705C}">
      <dgm:prSet phldrT="[Text]" custT="1"/>
      <dgm:spPr/>
      <dgm:t>
        <a:bodyPr/>
        <a:lstStyle/>
        <a:p>
          <a:r>
            <a:rPr lang="en-GB" sz="900" dirty="0"/>
            <a:t>Conduct</a:t>
          </a:r>
        </a:p>
      </dgm:t>
    </dgm:pt>
    <dgm:pt modelId="{C8A7E49F-95D9-47DA-8D63-AB43A7A879A3}" type="parTrans" cxnId="{5894279F-5D74-4CD4-BA03-F6934BF48936}">
      <dgm:prSet/>
      <dgm:spPr/>
      <dgm:t>
        <a:bodyPr/>
        <a:lstStyle/>
        <a:p>
          <a:endParaRPr lang="en-GB"/>
        </a:p>
      </dgm:t>
    </dgm:pt>
    <dgm:pt modelId="{7F7D90CD-F79D-432D-AD45-D81DE010408D}" type="sibTrans" cxnId="{5894279F-5D74-4CD4-BA03-F6934BF48936}">
      <dgm:prSet/>
      <dgm:spPr/>
      <dgm:t>
        <a:bodyPr/>
        <a:lstStyle/>
        <a:p>
          <a:endParaRPr lang="en-GB"/>
        </a:p>
      </dgm:t>
    </dgm:pt>
    <dgm:pt modelId="{A4CA862C-DA9B-4D09-8EE7-3DBB8ADF4521}">
      <dgm:prSet phldrT="[Text]" custT="1"/>
      <dgm:spPr/>
      <dgm:t>
        <a:bodyPr/>
        <a:lstStyle/>
        <a:p>
          <a:r>
            <a:rPr lang="en-GB" sz="900" dirty="0"/>
            <a:t>Need to suspend? Reasonable adjustments required?</a:t>
          </a:r>
        </a:p>
      </dgm:t>
    </dgm:pt>
    <dgm:pt modelId="{E491377B-0E9B-4992-B743-F6FA819AE1EF}" type="parTrans" cxnId="{4DA12C58-5E2F-44D7-8043-88DDD56C91C5}">
      <dgm:prSet/>
      <dgm:spPr/>
      <dgm:t>
        <a:bodyPr/>
        <a:lstStyle/>
        <a:p>
          <a:endParaRPr lang="en-GB"/>
        </a:p>
      </dgm:t>
    </dgm:pt>
    <dgm:pt modelId="{D8CBABC7-91B1-4DE0-B73A-96294946E0A3}" type="sibTrans" cxnId="{4DA12C58-5E2F-44D7-8043-88DDD56C91C5}">
      <dgm:prSet/>
      <dgm:spPr/>
      <dgm:t>
        <a:bodyPr/>
        <a:lstStyle/>
        <a:p>
          <a:endParaRPr lang="en-GB"/>
        </a:p>
      </dgm:t>
    </dgm:pt>
    <dgm:pt modelId="{27D5A7FB-B9FF-4498-89E7-0CA0E7E196E3}">
      <dgm:prSet phldrT="[Text]" custT="1"/>
      <dgm:spPr/>
      <dgm:t>
        <a:bodyPr/>
        <a:lstStyle/>
        <a:p>
          <a:r>
            <a:rPr lang="en-GB" sz="900" dirty="0"/>
            <a:t>Disciplinary investigation</a:t>
          </a:r>
        </a:p>
      </dgm:t>
    </dgm:pt>
    <dgm:pt modelId="{0DC97CBF-4C37-4E4F-BDC7-A6857B1372D8}" type="parTrans" cxnId="{AF5B854C-2E18-468C-B903-9B73B400EA61}">
      <dgm:prSet/>
      <dgm:spPr/>
      <dgm:t>
        <a:bodyPr/>
        <a:lstStyle/>
        <a:p>
          <a:endParaRPr lang="en-GB"/>
        </a:p>
      </dgm:t>
    </dgm:pt>
    <dgm:pt modelId="{50D66F7F-ED55-45DB-9B4C-EA8B8A17EFF6}" type="sibTrans" cxnId="{AF5B854C-2E18-468C-B903-9B73B400EA61}">
      <dgm:prSet/>
      <dgm:spPr/>
      <dgm:t>
        <a:bodyPr/>
        <a:lstStyle/>
        <a:p>
          <a:endParaRPr lang="en-GB"/>
        </a:p>
      </dgm:t>
    </dgm:pt>
    <dgm:pt modelId="{B26059C4-D85D-4587-B121-1FD82922DFE7}">
      <dgm:prSet phldrT="[Text]" custT="1"/>
      <dgm:spPr/>
      <dgm:t>
        <a:bodyPr/>
        <a:lstStyle/>
        <a:p>
          <a:r>
            <a:rPr lang="en-GB" sz="900" dirty="0"/>
            <a:t>Investigation findings –</a:t>
          </a:r>
        </a:p>
        <a:p>
          <a:r>
            <a:rPr lang="en-GB" sz="900" dirty="0"/>
            <a:t> case to answer?</a:t>
          </a:r>
        </a:p>
      </dgm:t>
    </dgm:pt>
    <dgm:pt modelId="{01AF683B-5919-4057-871A-5B89BD62BC41}" type="parTrans" cxnId="{658E615D-1E84-46D0-A8B3-A1CB5F46767A}">
      <dgm:prSet/>
      <dgm:spPr/>
      <dgm:t>
        <a:bodyPr/>
        <a:lstStyle/>
        <a:p>
          <a:endParaRPr lang="en-GB"/>
        </a:p>
      </dgm:t>
    </dgm:pt>
    <dgm:pt modelId="{DA86D2A0-7B6B-4CF6-A147-F0FDB3045297}" type="sibTrans" cxnId="{658E615D-1E84-46D0-A8B3-A1CB5F46767A}">
      <dgm:prSet/>
      <dgm:spPr/>
      <dgm:t>
        <a:bodyPr/>
        <a:lstStyle/>
        <a:p>
          <a:endParaRPr lang="en-GB"/>
        </a:p>
      </dgm:t>
    </dgm:pt>
    <dgm:pt modelId="{921729F3-755C-4A68-93A0-4B681A302203}">
      <dgm:prSet phldrT="[Text]" custT="1"/>
      <dgm:spPr/>
      <dgm:t>
        <a:bodyPr/>
        <a:lstStyle/>
        <a:p>
          <a:r>
            <a:rPr lang="en-GB" sz="900" dirty="0"/>
            <a:t>If yes, disciplinary hearing – if misconduct proved, consider mitigation and reasonable responses in deciding sanction</a:t>
          </a:r>
        </a:p>
      </dgm:t>
    </dgm:pt>
    <dgm:pt modelId="{356CE6C2-8F08-4FF0-B9EF-BF8EB4A2CBD0}" type="parTrans" cxnId="{D300BF31-B154-4CEE-A8EF-D8997D056424}">
      <dgm:prSet/>
      <dgm:spPr/>
      <dgm:t>
        <a:bodyPr/>
        <a:lstStyle/>
        <a:p>
          <a:endParaRPr lang="en-GB"/>
        </a:p>
      </dgm:t>
    </dgm:pt>
    <dgm:pt modelId="{B35B1E74-62D9-4BC0-98C3-3530636410D1}" type="sibTrans" cxnId="{D300BF31-B154-4CEE-A8EF-D8997D056424}">
      <dgm:prSet/>
      <dgm:spPr/>
      <dgm:t>
        <a:bodyPr/>
        <a:lstStyle/>
        <a:p>
          <a:endParaRPr lang="en-GB"/>
        </a:p>
      </dgm:t>
    </dgm:pt>
    <dgm:pt modelId="{F8A8E45E-39B2-4268-98AA-9C8D4EF974F9}" type="pres">
      <dgm:prSet presAssocID="{D2374ECE-A154-4453-9733-15E1E328F530}" presName="linearFlow" presStyleCnt="0">
        <dgm:presLayoutVars>
          <dgm:resizeHandles val="exact"/>
        </dgm:presLayoutVars>
      </dgm:prSet>
      <dgm:spPr/>
    </dgm:pt>
    <dgm:pt modelId="{A460051E-8AF8-47A3-80FB-05C77626C0F4}" type="pres">
      <dgm:prSet presAssocID="{03980F4E-3F7E-4B45-9BED-F3E1A7FC705C}" presName="node" presStyleLbl="node1" presStyleIdx="0" presStyleCnt="5">
        <dgm:presLayoutVars>
          <dgm:bulletEnabled val="1"/>
        </dgm:presLayoutVars>
      </dgm:prSet>
      <dgm:spPr/>
    </dgm:pt>
    <dgm:pt modelId="{08FA0C5A-32F3-4DB7-B82F-B98CA91417A9}" type="pres">
      <dgm:prSet presAssocID="{7F7D90CD-F79D-432D-AD45-D81DE010408D}" presName="sibTrans" presStyleLbl="sibTrans2D1" presStyleIdx="0" presStyleCnt="4"/>
      <dgm:spPr/>
    </dgm:pt>
    <dgm:pt modelId="{957AC36D-F045-417C-A4E8-94EE49A2153E}" type="pres">
      <dgm:prSet presAssocID="{7F7D90CD-F79D-432D-AD45-D81DE010408D}" presName="connectorText" presStyleLbl="sibTrans2D1" presStyleIdx="0" presStyleCnt="4"/>
      <dgm:spPr/>
    </dgm:pt>
    <dgm:pt modelId="{78383268-C46D-486E-91EB-A5E6FD28B5BF}" type="pres">
      <dgm:prSet presAssocID="{A4CA862C-DA9B-4D09-8EE7-3DBB8ADF4521}" presName="node" presStyleLbl="node1" presStyleIdx="1" presStyleCnt="5">
        <dgm:presLayoutVars>
          <dgm:bulletEnabled val="1"/>
        </dgm:presLayoutVars>
      </dgm:prSet>
      <dgm:spPr/>
    </dgm:pt>
    <dgm:pt modelId="{D43B5710-121A-4798-88CF-8452BA79C5E1}" type="pres">
      <dgm:prSet presAssocID="{D8CBABC7-91B1-4DE0-B73A-96294946E0A3}" presName="sibTrans" presStyleLbl="sibTrans2D1" presStyleIdx="1" presStyleCnt="4"/>
      <dgm:spPr/>
    </dgm:pt>
    <dgm:pt modelId="{685B95BF-D6C9-4442-B572-D9690CC893CC}" type="pres">
      <dgm:prSet presAssocID="{D8CBABC7-91B1-4DE0-B73A-96294946E0A3}" presName="connectorText" presStyleLbl="sibTrans2D1" presStyleIdx="1" presStyleCnt="4"/>
      <dgm:spPr/>
    </dgm:pt>
    <dgm:pt modelId="{F280DC55-A249-45BD-B4F3-CE758BC2ED17}" type="pres">
      <dgm:prSet presAssocID="{27D5A7FB-B9FF-4498-89E7-0CA0E7E196E3}" presName="node" presStyleLbl="node1" presStyleIdx="2" presStyleCnt="5">
        <dgm:presLayoutVars>
          <dgm:bulletEnabled val="1"/>
        </dgm:presLayoutVars>
      </dgm:prSet>
      <dgm:spPr/>
    </dgm:pt>
    <dgm:pt modelId="{D26D421A-12B6-410E-B73A-A5E4420120FF}" type="pres">
      <dgm:prSet presAssocID="{50D66F7F-ED55-45DB-9B4C-EA8B8A17EFF6}" presName="sibTrans" presStyleLbl="sibTrans2D1" presStyleIdx="2" presStyleCnt="4"/>
      <dgm:spPr/>
    </dgm:pt>
    <dgm:pt modelId="{C8A21399-AB20-4F82-B0B7-16D3577BDD31}" type="pres">
      <dgm:prSet presAssocID="{50D66F7F-ED55-45DB-9B4C-EA8B8A17EFF6}" presName="connectorText" presStyleLbl="sibTrans2D1" presStyleIdx="2" presStyleCnt="4"/>
      <dgm:spPr/>
    </dgm:pt>
    <dgm:pt modelId="{504C3056-AE8B-443D-A79D-8321DCB49F50}" type="pres">
      <dgm:prSet presAssocID="{B26059C4-D85D-4587-B121-1FD82922DFE7}" presName="node" presStyleLbl="node1" presStyleIdx="3" presStyleCnt="5">
        <dgm:presLayoutVars>
          <dgm:bulletEnabled val="1"/>
        </dgm:presLayoutVars>
      </dgm:prSet>
      <dgm:spPr/>
    </dgm:pt>
    <dgm:pt modelId="{B7ADE035-3BF6-4540-8A6D-13BC8336D649}" type="pres">
      <dgm:prSet presAssocID="{DA86D2A0-7B6B-4CF6-A147-F0FDB3045297}" presName="sibTrans" presStyleLbl="sibTrans2D1" presStyleIdx="3" presStyleCnt="4"/>
      <dgm:spPr/>
    </dgm:pt>
    <dgm:pt modelId="{080D80E1-DC8A-48A9-8293-A5356A426FF2}" type="pres">
      <dgm:prSet presAssocID="{DA86D2A0-7B6B-4CF6-A147-F0FDB3045297}" presName="connectorText" presStyleLbl="sibTrans2D1" presStyleIdx="3" presStyleCnt="4"/>
      <dgm:spPr/>
    </dgm:pt>
    <dgm:pt modelId="{5E8D62A2-1C63-4AC5-BA3C-EC38354D7B08}" type="pres">
      <dgm:prSet presAssocID="{921729F3-755C-4A68-93A0-4B681A302203}" presName="node" presStyleLbl="node1" presStyleIdx="4" presStyleCnt="5">
        <dgm:presLayoutVars>
          <dgm:bulletEnabled val="1"/>
        </dgm:presLayoutVars>
      </dgm:prSet>
      <dgm:spPr/>
    </dgm:pt>
  </dgm:ptLst>
  <dgm:cxnLst>
    <dgm:cxn modelId="{11850C23-0B51-44EA-8068-2EB7E311FCEF}" type="presOf" srcId="{921729F3-755C-4A68-93A0-4B681A302203}" destId="{5E8D62A2-1C63-4AC5-BA3C-EC38354D7B08}" srcOrd="0" destOrd="0" presId="urn:microsoft.com/office/officeart/2005/8/layout/process2"/>
    <dgm:cxn modelId="{C9131726-F783-4F5A-90F7-B93FF76373BA}" type="presOf" srcId="{03980F4E-3F7E-4B45-9BED-F3E1A7FC705C}" destId="{A460051E-8AF8-47A3-80FB-05C77626C0F4}" srcOrd="0" destOrd="0" presId="urn:microsoft.com/office/officeart/2005/8/layout/process2"/>
    <dgm:cxn modelId="{D300BF31-B154-4CEE-A8EF-D8997D056424}" srcId="{D2374ECE-A154-4453-9733-15E1E328F530}" destId="{921729F3-755C-4A68-93A0-4B681A302203}" srcOrd="4" destOrd="0" parTransId="{356CE6C2-8F08-4FF0-B9EF-BF8EB4A2CBD0}" sibTransId="{B35B1E74-62D9-4BC0-98C3-3530636410D1}"/>
    <dgm:cxn modelId="{5EF28433-3EE5-4035-B14B-38E702BEF374}" type="presOf" srcId="{DA86D2A0-7B6B-4CF6-A147-F0FDB3045297}" destId="{B7ADE035-3BF6-4540-8A6D-13BC8336D649}" srcOrd="0" destOrd="0" presId="urn:microsoft.com/office/officeart/2005/8/layout/process2"/>
    <dgm:cxn modelId="{2A6D903E-0FED-4C45-8357-9A4BD361380B}" type="presOf" srcId="{B26059C4-D85D-4587-B121-1FD82922DFE7}" destId="{504C3056-AE8B-443D-A79D-8321DCB49F50}" srcOrd="0" destOrd="0" presId="urn:microsoft.com/office/officeart/2005/8/layout/process2"/>
    <dgm:cxn modelId="{B1A6CB5C-EDB0-4147-9697-CA645A7F66A4}" type="presOf" srcId="{50D66F7F-ED55-45DB-9B4C-EA8B8A17EFF6}" destId="{C8A21399-AB20-4F82-B0B7-16D3577BDD31}" srcOrd="1" destOrd="0" presId="urn:microsoft.com/office/officeart/2005/8/layout/process2"/>
    <dgm:cxn modelId="{658E615D-1E84-46D0-A8B3-A1CB5F46767A}" srcId="{D2374ECE-A154-4453-9733-15E1E328F530}" destId="{B26059C4-D85D-4587-B121-1FD82922DFE7}" srcOrd="3" destOrd="0" parTransId="{01AF683B-5919-4057-871A-5B89BD62BC41}" sibTransId="{DA86D2A0-7B6B-4CF6-A147-F0FDB3045297}"/>
    <dgm:cxn modelId="{AF5B854C-2E18-468C-B903-9B73B400EA61}" srcId="{D2374ECE-A154-4453-9733-15E1E328F530}" destId="{27D5A7FB-B9FF-4498-89E7-0CA0E7E196E3}" srcOrd="2" destOrd="0" parTransId="{0DC97CBF-4C37-4E4F-BDC7-A6857B1372D8}" sibTransId="{50D66F7F-ED55-45DB-9B4C-EA8B8A17EFF6}"/>
    <dgm:cxn modelId="{7158214D-BEDA-48EB-8730-A33EFB4FCB28}" type="presOf" srcId="{D2374ECE-A154-4453-9733-15E1E328F530}" destId="{F8A8E45E-39B2-4268-98AA-9C8D4EF974F9}" srcOrd="0" destOrd="0" presId="urn:microsoft.com/office/officeart/2005/8/layout/process2"/>
    <dgm:cxn modelId="{D63E3E70-0BD2-475E-8C2A-EF787F220862}" type="presOf" srcId="{27D5A7FB-B9FF-4498-89E7-0CA0E7E196E3}" destId="{F280DC55-A249-45BD-B4F3-CE758BC2ED17}" srcOrd="0" destOrd="0" presId="urn:microsoft.com/office/officeart/2005/8/layout/process2"/>
    <dgm:cxn modelId="{4DA12C58-5E2F-44D7-8043-88DDD56C91C5}" srcId="{D2374ECE-A154-4453-9733-15E1E328F530}" destId="{A4CA862C-DA9B-4D09-8EE7-3DBB8ADF4521}" srcOrd="1" destOrd="0" parTransId="{E491377B-0E9B-4992-B743-F6FA819AE1EF}" sibTransId="{D8CBABC7-91B1-4DE0-B73A-96294946E0A3}"/>
    <dgm:cxn modelId="{7B30AB59-EAD2-4CD1-9FE3-184132FDFAFD}" type="presOf" srcId="{D8CBABC7-91B1-4DE0-B73A-96294946E0A3}" destId="{D43B5710-121A-4798-88CF-8452BA79C5E1}" srcOrd="0" destOrd="0" presId="urn:microsoft.com/office/officeart/2005/8/layout/process2"/>
    <dgm:cxn modelId="{613ED77C-A31B-4AF4-A054-2B0327ECF836}" type="presOf" srcId="{7F7D90CD-F79D-432D-AD45-D81DE010408D}" destId="{08FA0C5A-32F3-4DB7-B82F-B98CA91417A9}" srcOrd="0" destOrd="0" presId="urn:microsoft.com/office/officeart/2005/8/layout/process2"/>
    <dgm:cxn modelId="{BE230780-32FE-4307-AD15-0203C00BD739}" type="presOf" srcId="{DA86D2A0-7B6B-4CF6-A147-F0FDB3045297}" destId="{080D80E1-DC8A-48A9-8293-A5356A426FF2}" srcOrd="1" destOrd="0" presId="urn:microsoft.com/office/officeart/2005/8/layout/process2"/>
    <dgm:cxn modelId="{5894279F-5D74-4CD4-BA03-F6934BF48936}" srcId="{D2374ECE-A154-4453-9733-15E1E328F530}" destId="{03980F4E-3F7E-4B45-9BED-F3E1A7FC705C}" srcOrd="0" destOrd="0" parTransId="{C8A7E49F-95D9-47DA-8D63-AB43A7A879A3}" sibTransId="{7F7D90CD-F79D-432D-AD45-D81DE010408D}"/>
    <dgm:cxn modelId="{27E1BFDD-445E-4F95-BB08-A34991E317D1}" type="presOf" srcId="{D8CBABC7-91B1-4DE0-B73A-96294946E0A3}" destId="{685B95BF-D6C9-4442-B572-D9690CC893CC}" srcOrd="1" destOrd="0" presId="urn:microsoft.com/office/officeart/2005/8/layout/process2"/>
    <dgm:cxn modelId="{273F57E6-5055-4A03-ACFA-BC72EAEED823}" type="presOf" srcId="{A4CA862C-DA9B-4D09-8EE7-3DBB8ADF4521}" destId="{78383268-C46D-486E-91EB-A5E6FD28B5BF}" srcOrd="0" destOrd="0" presId="urn:microsoft.com/office/officeart/2005/8/layout/process2"/>
    <dgm:cxn modelId="{7DA5F5F2-BF66-4CBE-B4FC-0DC575B4BEEC}" type="presOf" srcId="{50D66F7F-ED55-45DB-9B4C-EA8B8A17EFF6}" destId="{D26D421A-12B6-410E-B73A-A5E4420120FF}" srcOrd="0" destOrd="0" presId="urn:microsoft.com/office/officeart/2005/8/layout/process2"/>
    <dgm:cxn modelId="{BE0AD6FB-5599-41D7-99AA-83F5B7599A01}" type="presOf" srcId="{7F7D90CD-F79D-432D-AD45-D81DE010408D}" destId="{957AC36D-F045-417C-A4E8-94EE49A2153E}" srcOrd="1" destOrd="0" presId="urn:microsoft.com/office/officeart/2005/8/layout/process2"/>
    <dgm:cxn modelId="{BA799A94-60EA-483C-ACC3-E54873CEB0CA}" type="presParOf" srcId="{F8A8E45E-39B2-4268-98AA-9C8D4EF974F9}" destId="{A460051E-8AF8-47A3-80FB-05C77626C0F4}" srcOrd="0" destOrd="0" presId="urn:microsoft.com/office/officeart/2005/8/layout/process2"/>
    <dgm:cxn modelId="{29EF2600-12ED-4CD0-BFD0-8378613DE38B}" type="presParOf" srcId="{F8A8E45E-39B2-4268-98AA-9C8D4EF974F9}" destId="{08FA0C5A-32F3-4DB7-B82F-B98CA91417A9}" srcOrd="1" destOrd="0" presId="urn:microsoft.com/office/officeart/2005/8/layout/process2"/>
    <dgm:cxn modelId="{4DF4413F-CE09-49DB-981A-C354AF42AFDA}" type="presParOf" srcId="{08FA0C5A-32F3-4DB7-B82F-B98CA91417A9}" destId="{957AC36D-F045-417C-A4E8-94EE49A2153E}" srcOrd="0" destOrd="0" presId="urn:microsoft.com/office/officeart/2005/8/layout/process2"/>
    <dgm:cxn modelId="{C2951F4A-946A-4123-9F70-030386EB0B0C}" type="presParOf" srcId="{F8A8E45E-39B2-4268-98AA-9C8D4EF974F9}" destId="{78383268-C46D-486E-91EB-A5E6FD28B5BF}" srcOrd="2" destOrd="0" presId="urn:microsoft.com/office/officeart/2005/8/layout/process2"/>
    <dgm:cxn modelId="{2F6310A7-376F-427F-8BDB-1FAD2195B9E0}" type="presParOf" srcId="{F8A8E45E-39B2-4268-98AA-9C8D4EF974F9}" destId="{D43B5710-121A-4798-88CF-8452BA79C5E1}" srcOrd="3" destOrd="0" presId="urn:microsoft.com/office/officeart/2005/8/layout/process2"/>
    <dgm:cxn modelId="{AD773FC0-1F10-4B17-8A51-5A852F034F66}" type="presParOf" srcId="{D43B5710-121A-4798-88CF-8452BA79C5E1}" destId="{685B95BF-D6C9-4442-B572-D9690CC893CC}" srcOrd="0" destOrd="0" presId="urn:microsoft.com/office/officeart/2005/8/layout/process2"/>
    <dgm:cxn modelId="{67AAD578-E730-490D-85AB-056786DA0E7B}" type="presParOf" srcId="{F8A8E45E-39B2-4268-98AA-9C8D4EF974F9}" destId="{F280DC55-A249-45BD-B4F3-CE758BC2ED17}" srcOrd="4" destOrd="0" presId="urn:microsoft.com/office/officeart/2005/8/layout/process2"/>
    <dgm:cxn modelId="{D34AE93F-1A9F-477A-8EE7-E117FDD03135}" type="presParOf" srcId="{F8A8E45E-39B2-4268-98AA-9C8D4EF974F9}" destId="{D26D421A-12B6-410E-B73A-A5E4420120FF}" srcOrd="5" destOrd="0" presId="urn:microsoft.com/office/officeart/2005/8/layout/process2"/>
    <dgm:cxn modelId="{948AB8BE-35E2-4AC3-9D76-B6207252E905}" type="presParOf" srcId="{D26D421A-12B6-410E-B73A-A5E4420120FF}" destId="{C8A21399-AB20-4F82-B0B7-16D3577BDD31}" srcOrd="0" destOrd="0" presId="urn:microsoft.com/office/officeart/2005/8/layout/process2"/>
    <dgm:cxn modelId="{85CA615E-C518-431F-AEF1-B29946D3CC6B}" type="presParOf" srcId="{F8A8E45E-39B2-4268-98AA-9C8D4EF974F9}" destId="{504C3056-AE8B-443D-A79D-8321DCB49F50}" srcOrd="6" destOrd="0" presId="urn:microsoft.com/office/officeart/2005/8/layout/process2"/>
    <dgm:cxn modelId="{BF78A80B-4C29-40B3-B678-E3C719A33F9F}" type="presParOf" srcId="{F8A8E45E-39B2-4268-98AA-9C8D4EF974F9}" destId="{B7ADE035-3BF6-4540-8A6D-13BC8336D649}" srcOrd="7" destOrd="0" presId="urn:microsoft.com/office/officeart/2005/8/layout/process2"/>
    <dgm:cxn modelId="{0355C79C-DAB2-4529-8286-31FB3CDFF5F0}" type="presParOf" srcId="{B7ADE035-3BF6-4540-8A6D-13BC8336D649}" destId="{080D80E1-DC8A-48A9-8293-A5356A426FF2}" srcOrd="0" destOrd="0" presId="urn:microsoft.com/office/officeart/2005/8/layout/process2"/>
    <dgm:cxn modelId="{97D06C05-B2A2-4DE9-B77A-37C257A00B39}" type="presParOf" srcId="{F8A8E45E-39B2-4268-98AA-9C8D4EF974F9}" destId="{5E8D62A2-1C63-4AC5-BA3C-EC38354D7B08}" srcOrd="8"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B5CF1B-4D31-44AB-8FF9-4D88797BFF4F}">
      <dsp:nvSpPr>
        <dsp:cNvPr id="0" name=""/>
        <dsp:cNvSpPr/>
      </dsp:nvSpPr>
      <dsp:spPr>
        <a:xfrm>
          <a:off x="1632132" y="449"/>
          <a:ext cx="1893522" cy="5262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t>Capability/Performance Management (PM)</a:t>
          </a:r>
        </a:p>
      </dsp:txBody>
      <dsp:txXfrm>
        <a:off x="1647545" y="15862"/>
        <a:ext cx="1862696" cy="495415"/>
      </dsp:txXfrm>
    </dsp:sp>
    <dsp:sp modelId="{5158716C-8EE0-4F8F-81C8-8F1F2F4407D6}">
      <dsp:nvSpPr>
        <dsp:cNvPr id="0" name=""/>
        <dsp:cNvSpPr/>
      </dsp:nvSpPr>
      <dsp:spPr>
        <a:xfrm rot="5400000">
          <a:off x="2480223" y="539847"/>
          <a:ext cx="197340" cy="23680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GB" sz="800" kern="1200"/>
        </a:p>
      </dsp:txBody>
      <dsp:txXfrm rot="-5400000">
        <a:off x="2507851" y="559581"/>
        <a:ext cx="142084" cy="138138"/>
      </dsp:txXfrm>
    </dsp:sp>
    <dsp:sp modelId="{B7E7BAA1-1DD5-477D-BC08-A044F57EC508}">
      <dsp:nvSpPr>
        <dsp:cNvPr id="0" name=""/>
        <dsp:cNvSpPr/>
      </dsp:nvSpPr>
      <dsp:spPr>
        <a:xfrm>
          <a:off x="1632132" y="789811"/>
          <a:ext cx="1893522" cy="5262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t>Underlying reasons? Skills? Training? Lack of clear objectives?</a:t>
          </a:r>
        </a:p>
      </dsp:txBody>
      <dsp:txXfrm>
        <a:off x="1647545" y="805224"/>
        <a:ext cx="1862696" cy="495415"/>
      </dsp:txXfrm>
    </dsp:sp>
    <dsp:sp modelId="{44B2169B-FF87-499B-8D85-C23BF7665E9A}">
      <dsp:nvSpPr>
        <dsp:cNvPr id="0" name=""/>
        <dsp:cNvSpPr/>
      </dsp:nvSpPr>
      <dsp:spPr>
        <a:xfrm rot="5400000">
          <a:off x="2480223" y="1329208"/>
          <a:ext cx="197340" cy="23680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GB" sz="800" kern="1200"/>
        </a:p>
      </dsp:txBody>
      <dsp:txXfrm rot="-5400000">
        <a:off x="2507851" y="1348942"/>
        <a:ext cx="142084" cy="138138"/>
      </dsp:txXfrm>
    </dsp:sp>
    <dsp:sp modelId="{75A4CBD4-ADC8-458C-A58E-552EB011F721}">
      <dsp:nvSpPr>
        <dsp:cNvPr id="0" name=""/>
        <dsp:cNvSpPr/>
      </dsp:nvSpPr>
      <dsp:spPr>
        <a:xfrm>
          <a:off x="1624633" y="1579173"/>
          <a:ext cx="1908520" cy="5262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t>Performance Improvement Plan (PIP)</a:t>
          </a:r>
        </a:p>
      </dsp:txBody>
      <dsp:txXfrm>
        <a:off x="1640046" y="1594586"/>
        <a:ext cx="1877694" cy="495415"/>
      </dsp:txXfrm>
    </dsp:sp>
    <dsp:sp modelId="{CD388FDC-C943-449D-B81C-DD6C11192A09}">
      <dsp:nvSpPr>
        <dsp:cNvPr id="0" name=""/>
        <dsp:cNvSpPr/>
      </dsp:nvSpPr>
      <dsp:spPr>
        <a:xfrm rot="5400000">
          <a:off x="2480223" y="2118570"/>
          <a:ext cx="197340" cy="23680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GB" sz="800" kern="1200"/>
        </a:p>
      </dsp:txBody>
      <dsp:txXfrm rot="-5400000">
        <a:off x="2507851" y="2138304"/>
        <a:ext cx="142084" cy="138138"/>
      </dsp:txXfrm>
    </dsp:sp>
    <dsp:sp modelId="{C82E6142-D2FA-4DF0-931C-79191787A9AF}">
      <dsp:nvSpPr>
        <dsp:cNvPr id="0" name=""/>
        <dsp:cNvSpPr/>
      </dsp:nvSpPr>
      <dsp:spPr>
        <a:xfrm>
          <a:off x="1624633" y="2368535"/>
          <a:ext cx="1908520" cy="5262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t>Review meetings and reassessment + warnings</a:t>
          </a:r>
        </a:p>
      </dsp:txBody>
      <dsp:txXfrm>
        <a:off x="1640046" y="2383948"/>
        <a:ext cx="1877694" cy="495415"/>
      </dsp:txXfrm>
    </dsp:sp>
    <dsp:sp modelId="{D608B5F9-DE76-4985-9B55-4493EF9DCAEA}">
      <dsp:nvSpPr>
        <dsp:cNvPr id="0" name=""/>
        <dsp:cNvSpPr/>
      </dsp:nvSpPr>
      <dsp:spPr>
        <a:xfrm rot="5400000">
          <a:off x="2480223" y="2907932"/>
          <a:ext cx="197340" cy="23680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GB" sz="800" kern="1200"/>
        </a:p>
      </dsp:txBody>
      <dsp:txXfrm rot="-5400000">
        <a:off x="2507851" y="2927666"/>
        <a:ext cx="142084" cy="138138"/>
      </dsp:txXfrm>
    </dsp:sp>
    <dsp:sp modelId="{7709BEB3-056A-4DBD-B689-C5EDC464BCB7}">
      <dsp:nvSpPr>
        <dsp:cNvPr id="0" name=""/>
        <dsp:cNvSpPr/>
      </dsp:nvSpPr>
      <dsp:spPr>
        <a:xfrm>
          <a:off x="1609635" y="3157897"/>
          <a:ext cx="1938516" cy="5262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t>Conclusion of PM process – if unsuccessful, consider dismissal or alternative options</a:t>
          </a:r>
        </a:p>
      </dsp:txBody>
      <dsp:txXfrm>
        <a:off x="1625048" y="3173310"/>
        <a:ext cx="1907690" cy="4954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60051E-8AF8-47A3-80FB-05C77626C0F4}">
      <dsp:nvSpPr>
        <dsp:cNvPr id="0" name=""/>
        <dsp:cNvSpPr/>
      </dsp:nvSpPr>
      <dsp:spPr>
        <a:xfrm>
          <a:off x="1540139" y="2248"/>
          <a:ext cx="2102909" cy="52572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t>Conduct</a:t>
          </a:r>
        </a:p>
      </dsp:txBody>
      <dsp:txXfrm>
        <a:off x="1555537" y="17646"/>
        <a:ext cx="2072113" cy="494931"/>
      </dsp:txXfrm>
    </dsp:sp>
    <dsp:sp modelId="{08FA0C5A-32F3-4DB7-B82F-B98CA91417A9}">
      <dsp:nvSpPr>
        <dsp:cNvPr id="0" name=""/>
        <dsp:cNvSpPr/>
      </dsp:nvSpPr>
      <dsp:spPr>
        <a:xfrm rot="5400000">
          <a:off x="2493020" y="541118"/>
          <a:ext cx="197147" cy="236577"/>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a:p>
      </dsp:txBody>
      <dsp:txXfrm rot="-5400000">
        <a:off x="2520620" y="560833"/>
        <a:ext cx="141947" cy="138003"/>
      </dsp:txXfrm>
    </dsp:sp>
    <dsp:sp modelId="{78383268-C46D-486E-91EB-A5E6FD28B5BF}">
      <dsp:nvSpPr>
        <dsp:cNvPr id="0" name=""/>
        <dsp:cNvSpPr/>
      </dsp:nvSpPr>
      <dsp:spPr>
        <a:xfrm>
          <a:off x="1540139" y="790839"/>
          <a:ext cx="2102909" cy="52572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t>Need to suspend? Reasonable adjustments required?</a:t>
          </a:r>
        </a:p>
      </dsp:txBody>
      <dsp:txXfrm>
        <a:off x="1555537" y="806237"/>
        <a:ext cx="2072113" cy="494931"/>
      </dsp:txXfrm>
    </dsp:sp>
    <dsp:sp modelId="{D43B5710-121A-4798-88CF-8452BA79C5E1}">
      <dsp:nvSpPr>
        <dsp:cNvPr id="0" name=""/>
        <dsp:cNvSpPr/>
      </dsp:nvSpPr>
      <dsp:spPr>
        <a:xfrm rot="5400000">
          <a:off x="2493020" y="1329709"/>
          <a:ext cx="197147" cy="236577"/>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a:p>
      </dsp:txBody>
      <dsp:txXfrm rot="-5400000">
        <a:off x="2520620" y="1349424"/>
        <a:ext cx="141947" cy="138003"/>
      </dsp:txXfrm>
    </dsp:sp>
    <dsp:sp modelId="{F280DC55-A249-45BD-B4F3-CE758BC2ED17}">
      <dsp:nvSpPr>
        <dsp:cNvPr id="0" name=""/>
        <dsp:cNvSpPr/>
      </dsp:nvSpPr>
      <dsp:spPr>
        <a:xfrm>
          <a:off x="1540139" y="1579430"/>
          <a:ext cx="2102909" cy="52572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t>Disciplinary investigation</a:t>
          </a:r>
        </a:p>
      </dsp:txBody>
      <dsp:txXfrm>
        <a:off x="1555537" y="1594828"/>
        <a:ext cx="2072113" cy="494931"/>
      </dsp:txXfrm>
    </dsp:sp>
    <dsp:sp modelId="{D26D421A-12B6-410E-B73A-A5E4420120FF}">
      <dsp:nvSpPr>
        <dsp:cNvPr id="0" name=""/>
        <dsp:cNvSpPr/>
      </dsp:nvSpPr>
      <dsp:spPr>
        <a:xfrm rot="5400000">
          <a:off x="2493020" y="2118300"/>
          <a:ext cx="197147" cy="236577"/>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a:p>
      </dsp:txBody>
      <dsp:txXfrm rot="-5400000">
        <a:off x="2520620" y="2138015"/>
        <a:ext cx="141947" cy="138003"/>
      </dsp:txXfrm>
    </dsp:sp>
    <dsp:sp modelId="{504C3056-AE8B-443D-A79D-8321DCB49F50}">
      <dsp:nvSpPr>
        <dsp:cNvPr id="0" name=""/>
        <dsp:cNvSpPr/>
      </dsp:nvSpPr>
      <dsp:spPr>
        <a:xfrm>
          <a:off x="1540139" y="2368021"/>
          <a:ext cx="2102909" cy="52572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t>Investigation findings –</a:t>
          </a:r>
        </a:p>
        <a:p>
          <a:pPr marL="0" lvl="0" indent="0" algn="ctr" defTabSz="400050">
            <a:lnSpc>
              <a:spcPct val="90000"/>
            </a:lnSpc>
            <a:spcBef>
              <a:spcPct val="0"/>
            </a:spcBef>
            <a:spcAft>
              <a:spcPct val="35000"/>
            </a:spcAft>
            <a:buNone/>
          </a:pPr>
          <a:r>
            <a:rPr lang="en-GB" sz="900" kern="1200" dirty="0"/>
            <a:t> case to answer?</a:t>
          </a:r>
        </a:p>
      </dsp:txBody>
      <dsp:txXfrm>
        <a:off x="1555537" y="2383419"/>
        <a:ext cx="2072113" cy="494931"/>
      </dsp:txXfrm>
    </dsp:sp>
    <dsp:sp modelId="{B7ADE035-3BF6-4540-8A6D-13BC8336D649}">
      <dsp:nvSpPr>
        <dsp:cNvPr id="0" name=""/>
        <dsp:cNvSpPr/>
      </dsp:nvSpPr>
      <dsp:spPr>
        <a:xfrm rot="5400000">
          <a:off x="2493020" y="2906891"/>
          <a:ext cx="197147" cy="236577"/>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a:p>
      </dsp:txBody>
      <dsp:txXfrm rot="-5400000">
        <a:off x="2520620" y="2926606"/>
        <a:ext cx="141947" cy="138003"/>
      </dsp:txXfrm>
    </dsp:sp>
    <dsp:sp modelId="{5E8D62A2-1C63-4AC5-BA3C-EC38354D7B08}">
      <dsp:nvSpPr>
        <dsp:cNvPr id="0" name=""/>
        <dsp:cNvSpPr/>
      </dsp:nvSpPr>
      <dsp:spPr>
        <a:xfrm>
          <a:off x="1540139" y="3156612"/>
          <a:ext cx="2102909" cy="52572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t>If yes, disciplinary hearing – if misconduct proved, consider mitigation and reasonable responses in deciding sanction</a:t>
          </a:r>
        </a:p>
      </dsp:txBody>
      <dsp:txXfrm>
        <a:off x="1555537" y="3172010"/>
        <a:ext cx="2072113" cy="494931"/>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635B9E-C2D9-4A91-8EED-B1C6632B53EE}" type="datetimeFigureOut">
              <a:rPr lang="en-GB" smtClean="0"/>
              <a:t>26/02/2025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FDF43E-B25E-4FB4-A64A-595B480E2547}" type="slidenum">
              <a:rPr lang="en-GB" smtClean="0"/>
              <a:t>‹#›</a:t>
            </a:fld>
            <a:endParaRPr lang="en-GB"/>
          </a:p>
        </p:txBody>
      </p:sp>
    </p:spTree>
    <p:extLst>
      <p:ext uri="{BB962C8B-B14F-4D97-AF65-F5344CB8AC3E}">
        <p14:creationId xmlns:p14="http://schemas.microsoft.com/office/powerpoint/2010/main" val="3075969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FDF43E-B25E-4FB4-A64A-595B480E2547}" type="slidenum">
              <a:rPr lang="en-GB" smtClean="0"/>
              <a:t>10</a:t>
            </a:fld>
            <a:endParaRPr lang="en-GB"/>
          </a:p>
        </p:txBody>
      </p:sp>
    </p:spTree>
    <p:extLst>
      <p:ext uri="{BB962C8B-B14F-4D97-AF65-F5344CB8AC3E}">
        <p14:creationId xmlns:p14="http://schemas.microsoft.com/office/powerpoint/2010/main" val="1776141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A871D-2E3C-63B7-137A-36A17E5E20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CAA414F-CA56-684D-9603-70735B68B0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FA59CF4-AF25-74A6-AA0D-B081257E6073}"/>
              </a:ext>
            </a:extLst>
          </p:cNvPr>
          <p:cNvSpPr>
            <a:spLocks noGrp="1"/>
          </p:cNvSpPr>
          <p:nvPr>
            <p:ph type="dt" sz="half" idx="10"/>
          </p:nvPr>
        </p:nvSpPr>
        <p:spPr/>
        <p:txBody>
          <a:bodyPr/>
          <a:lstStyle/>
          <a:p>
            <a:fld id="{26042455-9D85-4E77-972B-91CC80C89F98}" type="datetimeFigureOut">
              <a:rPr lang="en-GB" smtClean="0"/>
              <a:t>26/02/2025</a:t>
            </a:fld>
            <a:endParaRPr lang="en-GB"/>
          </a:p>
        </p:txBody>
      </p:sp>
      <p:sp>
        <p:nvSpPr>
          <p:cNvPr id="5" name="Footer Placeholder 4">
            <a:extLst>
              <a:ext uri="{FF2B5EF4-FFF2-40B4-BE49-F238E27FC236}">
                <a16:creationId xmlns:a16="http://schemas.microsoft.com/office/drawing/2014/main" id="{533617EB-C51C-3725-CA37-5A00DC7DA4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8A5DC9-D012-AA7E-539F-12204CC23566}"/>
              </a:ext>
            </a:extLst>
          </p:cNvPr>
          <p:cNvSpPr>
            <a:spLocks noGrp="1"/>
          </p:cNvSpPr>
          <p:nvPr>
            <p:ph type="sldNum" sz="quarter" idx="12"/>
          </p:nvPr>
        </p:nvSpPr>
        <p:spPr/>
        <p:txBody>
          <a:bodyPr/>
          <a:lstStyle/>
          <a:p>
            <a:fld id="{01BD78EF-FFF0-426F-A043-EC3BCBEA229C}" type="slidenum">
              <a:rPr lang="en-GB" smtClean="0"/>
              <a:t>‹#›</a:t>
            </a:fld>
            <a:endParaRPr lang="en-GB"/>
          </a:p>
        </p:txBody>
      </p:sp>
    </p:spTree>
    <p:extLst>
      <p:ext uri="{BB962C8B-B14F-4D97-AF65-F5344CB8AC3E}">
        <p14:creationId xmlns:p14="http://schemas.microsoft.com/office/powerpoint/2010/main" val="3845118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7D78B-5050-F70A-0A4F-F6B4D01B061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F00BE4C-8B57-18F9-D367-33B2BCB876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0987E03-1F88-7418-E0C4-5C9F287030DA}"/>
              </a:ext>
            </a:extLst>
          </p:cNvPr>
          <p:cNvSpPr>
            <a:spLocks noGrp="1"/>
          </p:cNvSpPr>
          <p:nvPr>
            <p:ph type="dt" sz="half" idx="10"/>
          </p:nvPr>
        </p:nvSpPr>
        <p:spPr/>
        <p:txBody>
          <a:bodyPr/>
          <a:lstStyle/>
          <a:p>
            <a:fld id="{26042455-9D85-4E77-972B-91CC80C89F98}" type="datetimeFigureOut">
              <a:rPr lang="en-GB" smtClean="0"/>
              <a:t>26/02/2025</a:t>
            </a:fld>
            <a:endParaRPr lang="en-GB"/>
          </a:p>
        </p:txBody>
      </p:sp>
      <p:sp>
        <p:nvSpPr>
          <p:cNvPr id="5" name="Footer Placeholder 4">
            <a:extLst>
              <a:ext uri="{FF2B5EF4-FFF2-40B4-BE49-F238E27FC236}">
                <a16:creationId xmlns:a16="http://schemas.microsoft.com/office/drawing/2014/main" id="{E4394081-C5D3-BAA5-014D-5BA75A1157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9DA722-5073-227C-860B-6EAE63DFDA45}"/>
              </a:ext>
            </a:extLst>
          </p:cNvPr>
          <p:cNvSpPr>
            <a:spLocks noGrp="1"/>
          </p:cNvSpPr>
          <p:nvPr>
            <p:ph type="sldNum" sz="quarter" idx="12"/>
          </p:nvPr>
        </p:nvSpPr>
        <p:spPr/>
        <p:txBody>
          <a:bodyPr/>
          <a:lstStyle/>
          <a:p>
            <a:fld id="{01BD78EF-FFF0-426F-A043-EC3BCBEA229C}" type="slidenum">
              <a:rPr lang="en-GB" smtClean="0"/>
              <a:t>‹#›</a:t>
            </a:fld>
            <a:endParaRPr lang="en-GB"/>
          </a:p>
        </p:txBody>
      </p:sp>
    </p:spTree>
    <p:extLst>
      <p:ext uri="{BB962C8B-B14F-4D97-AF65-F5344CB8AC3E}">
        <p14:creationId xmlns:p14="http://schemas.microsoft.com/office/powerpoint/2010/main" val="1182380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A0195-E5CE-8690-68AF-5865A95245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9895E11-A6B3-6574-6333-7E8EAB1913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16BDCF-8C79-AD01-E2F6-89C2FF0C9F44}"/>
              </a:ext>
            </a:extLst>
          </p:cNvPr>
          <p:cNvSpPr>
            <a:spLocks noGrp="1"/>
          </p:cNvSpPr>
          <p:nvPr>
            <p:ph type="dt" sz="half" idx="10"/>
          </p:nvPr>
        </p:nvSpPr>
        <p:spPr/>
        <p:txBody>
          <a:bodyPr/>
          <a:lstStyle/>
          <a:p>
            <a:fld id="{26042455-9D85-4E77-972B-91CC80C89F98}" type="datetimeFigureOut">
              <a:rPr lang="en-GB" smtClean="0"/>
              <a:t>26/02/2025</a:t>
            </a:fld>
            <a:endParaRPr lang="en-GB"/>
          </a:p>
        </p:txBody>
      </p:sp>
      <p:sp>
        <p:nvSpPr>
          <p:cNvPr id="5" name="Footer Placeholder 4">
            <a:extLst>
              <a:ext uri="{FF2B5EF4-FFF2-40B4-BE49-F238E27FC236}">
                <a16:creationId xmlns:a16="http://schemas.microsoft.com/office/drawing/2014/main" id="{B06B1273-36C1-194F-AA81-32319F2560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7B8ED1-3330-8759-340D-17FD06973377}"/>
              </a:ext>
            </a:extLst>
          </p:cNvPr>
          <p:cNvSpPr>
            <a:spLocks noGrp="1"/>
          </p:cNvSpPr>
          <p:nvPr>
            <p:ph type="sldNum" sz="quarter" idx="12"/>
          </p:nvPr>
        </p:nvSpPr>
        <p:spPr/>
        <p:txBody>
          <a:bodyPr/>
          <a:lstStyle/>
          <a:p>
            <a:fld id="{01BD78EF-FFF0-426F-A043-EC3BCBEA229C}" type="slidenum">
              <a:rPr lang="en-GB" smtClean="0"/>
              <a:t>‹#›</a:t>
            </a:fld>
            <a:endParaRPr lang="en-GB"/>
          </a:p>
        </p:txBody>
      </p:sp>
    </p:spTree>
    <p:extLst>
      <p:ext uri="{BB962C8B-B14F-4D97-AF65-F5344CB8AC3E}">
        <p14:creationId xmlns:p14="http://schemas.microsoft.com/office/powerpoint/2010/main" val="2934506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0CFA5-04A6-6813-4C52-C649586EDA0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0581FF-9474-335D-DBD0-63A18CCA77C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E2C6B9-18DC-896E-CF29-7BC1F04793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58B5980-E9A3-1AF8-C270-7CB2A74C0DEB}"/>
              </a:ext>
            </a:extLst>
          </p:cNvPr>
          <p:cNvSpPr>
            <a:spLocks noGrp="1"/>
          </p:cNvSpPr>
          <p:nvPr>
            <p:ph type="dt" sz="half" idx="10"/>
          </p:nvPr>
        </p:nvSpPr>
        <p:spPr/>
        <p:txBody>
          <a:bodyPr/>
          <a:lstStyle/>
          <a:p>
            <a:fld id="{26042455-9D85-4E77-972B-91CC80C89F98}" type="datetimeFigureOut">
              <a:rPr lang="en-GB" smtClean="0"/>
              <a:t>26/02/2025</a:t>
            </a:fld>
            <a:endParaRPr lang="en-GB"/>
          </a:p>
        </p:txBody>
      </p:sp>
      <p:sp>
        <p:nvSpPr>
          <p:cNvPr id="6" name="Footer Placeholder 5">
            <a:extLst>
              <a:ext uri="{FF2B5EF4-FFF2-40B4-BE49-F238E27FC236}">
                <a16:creationId xmlns:a16="http://schemas.microsoft.com/office/drawing/2014/main" id="{AEA889D5-DB39-5905-07E2-2945B24DFE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6AF3AE-EA3E-D55A-068A-4B689AB871E5}"/>
              </a:ext>
            </a:extLst>
          </p:cNvPr>
          <p:cNvSpPr>
            <a:spLocks noGrp="1"/>
          </p:cNvSpPr>
          <p:nvPr>
            <p:ph type="sldNum" sz="quarter" idx="12"/>
          </p:nvPr>
        </p:nvSpPr>
        <p:spPr/>
        <p:txBody>
          <a:bodyPr/>
          <a:lstStyle/>
          <a:p>
            <a:fld id="{01BD78EF-FFF0-426F-A043-EC3BCBEA229C}" type="slidenum">
              <a:rPr lang="en-GB" smtClean="0"/>
              <a:t>‹#›</a:t>
            </a:fld>
            <a:endParaRPr lang="en-GB"/>
          </a:p>
        </p:txBody>
      </p:sp>
    </p:spTree>
    <p:extLst>
      <p:ext uri="{BB962C8B-B14F-4D97-AF65-F5344CB8AC3E}">
        <p14:creationId xmlns:p14="http://schemas.microsoft.com/office/powerpoint/2010/main" val="3987934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B4CB2-2D3C-7395-AE1E-0297F2789F4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0785F8-F588-CAB9-A1F8-42351FC5A3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C005E8E-3E4C-747A-1DDE-08F5A86EE1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A21E112-B0A7-7E61-2EC4-5522D70D40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2695D9-C82B-432A-3917-D586D40935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EA2BD53-54EB-7DAC-7920-E5FB0D206608}"/>
              </a:ext>
            </a:extLst>
          </p:cNvPr>
          <p:cNvSpPr>
            <a:spLocks noGrp="1"/>
          </p:cNvSpPr>
          <p:nvPr>
            <p:ph type="dt" sz="half" idx="10"/>
          </p:nvPr>
        </p:nvSpPr>
        <p:spPr/>
        <p:txBody>
          <a:bodyPr/>
          <a:lstStyle/>
          <a:p>
            <a:fld id="{26042455-9D85-4E77-972B-91CC80C89F98}" type="datetimeFigureOut">
              <a:rPr lang="en-GB" smtClean="0"/>
              <a:t>26/02/2025</a:t>
            </a:fld>
            <a:endParaRPr lang="en-GB"/>
          </a:p>
        </p:txBody>
      </p:sp>
      <p:sp>
        <p:nvSpPr>
          <p:cNvPr id="8" name="Footer Placeholder 7">
            <a:extLst>
              <a:ext uri="{FF2B5EF4-FFF2-40B4-BE49-F238E27FC236}">
                <a16:creationId xmlns:a16="http://schemas.microsoft.com/office/drawing/2014/main" id="{535AB4B0-315D-600E-3FF9-909ED57033E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F2E508E-F5C6-91C1-D168-1FE73B3938DD}"/>
              </a:ext>
            </a:extLst>
          </p:cNvPr>
          <p:cNvSpPr>
            <a:spLocks noGrp="1"/>
          </p:cNvSpPr>
          <p:nvPr>
            <p:ph type="sldNum" sz="quarter" idx="12"/>
          </p:nvPr>
        </p:nvSpPr>
        <p:spPr/>
        <p:txBody>
          <a:bodyPr/>
          <a:lstStyle/>
          <a:p>
            <a:fld id="{01BD78EF-FFF0-426F-A043-EC3BCBEA229C}" type="slidenum">
              <a:rPr lang="en-GB" smtClean="0"/>
              <a:t>‹#›</a:t>
            </a:fld>
            <a:endParaRPr lang="en-GB"/>
          </a:p>
        </p:txBody>
      </p:sp>
    </p:spTree>
    <p:extLst>
      <p:ext uri="{BB962C8B-B14F-4D97-AF65-F5344CB8AC3E}">
        <p14:creationId xmlns:p14="http://schemas.microsoft.com/office/powerpoint/2010/main" val="2008372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6116F-4C2D-50EB-C21A-14B13CA66E8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51C1148-7171-A20F-8CBE-98CE38701D61}"/>
              </a:ext>
            </a:extLst>
          </p:cNvPr>
          <p:cNvSpPr>
            <a:spLocks noGrp="1"/>
          </p:cNvSpPr>
          <p:nvPr>
            <p:ph type="dt" sz="half" idx="10"/>
          </p:nvPr>
        </p:nvSpPr>
        <p:spPr/>
        <p:txBody>
          <a:bodyPr/>
          <a:lstStyle/>
          <a:p>
            <a:fld id="{26042455-9D85-4E77-972B-91CC80C89F98}" type="datetimeFigureOut">
              <a:rPr lang="en-GB" smtClean="0"/>
              <a:t>26/02/2025</a:t>
            </a:fld>
            <a:endParaRPr lang="en-GB"/>
          </a:p>
        </p:txBody>
      </p:sp>
      <p:sp>
        <p:nvSpPr>
          <p:cNvPr id="4" name="Footer Placeholder 3">
            <a:extLst>
              <a:ext uri="{FF2B5EF4-FFF2-40B4-BE49-F238E27FC236}">
                <a16:creationId xmlns:a16="http://schemas.microsoft.com/office/drawing/2014/main" id="{5624103E-B7AF-88DB-92F4-0D3DECC896B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7F5ED32-F247-3002-D346-D08C93FD4A55}"/>
              </a:ext>
            </a:extLst>
          </p:cNvPr>
          <p:cNvSpPr>
            <a:spLocks noGrp="1"/>
          </p:cNvSpPr>
          <p:nvPr>
            <p:ph type="sldNum" sz="quarter" idx="12"/>
          </p:nvPr>
        </p:nvSpPr>
        <p:spPr/>
        <p:txBody>
          <a:bodyPr/>
          <a:lstStyle/>
          <a:p>
            <a:fld id="{01BD78EF-FFF0-426F-A043-EC3BCBEA229C}" type="slidenum">
              <a:rPr lang="en-GB" smtClean="0"/>
              <a:t>‹#›</a:t>
            </a:fld>
            <a:endParaRPr lang="en-GB"/>
          </a:p>
        </p:txBody>
      </p:sp>
    </p:spTree>
    <p:extLst>
      <p:ext uri="{BB962C8B-B14F-4D97-AF65-F5344CB8AC3E}">
        <p14:creationId xmlns:p14="http://schemas.microsoft.com/office/powerpoint/2010/main" val="2540304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479DCF-C68D-1306-62C2-F458A8EB37E9}"/>
              </a:ext>
            </a:extLst>
          </p:cNvPr>
          <p:cNvSpPr>
            <a:spLocks noGrp="1"/>
          </p:cNvSpPr>
          <p:nvPr>
            <p:ph type="dt" sz="half" idx="10"/>
          </p:nvPr>
        </p:nvSpPr>
        <p:spPr/>
        <p:txBody>
          <a:bodyPr/>
          <a:lstStyle/>
          <a:p>
            <a:fld id="{26042455-9D85-4E77-972B-91CC80C89F98}" type="datetimeFigureOut">
              <a:rPr lang="en-GB" smtClean="0"/>
              <a:t>26/02/2025</a:t>
            </a:fld>
            <a:endParaRPr lang="en-GB"/>
          </a:p>
        </p:txBody>
      </p:sp>
      <p:sp>
        <p:nvSpPr>
          <p:cNvPr id="3" name="Footer Placeholder 2">
            <a:extLst>
              <a:ext uri="{FF2B5EF4-FFF2-40B4-BE49-F238E27FC236}">
                <a16:creationId xmlns:a16="http://schemas.microsoft.com/office/drawing/2014/main" id="{E461D795-2A58-0461-5869-5A08305586A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A1A4640-A28C-DF75-AD4D-A0DA94A5B780}"/>
              </a:ext>
            </a:extLst>
          </p:cNvPr>
          <p:cNvSpPr>
            <a:spLocks noGrp="1"/>
          </p:cNvSpPr>
          <p:nvPr>
            <p:ph type="sldNum" sz="quarter" idx="12"/>
          </p:nvPr>
        </p:nvSpPr>
        <p:spPr/>
        <p:txBody>
          <a:bodyPr/>
          <a:lstStyle/>
          <a:p>
            <a:fld id="{01BD78EF-FFF0-426F-A043-EC3BCBEA229C}" type="slidenum">
              <a:rPr lang="en-GB" smtClean="0"/>
              <a:t>‹#›</a:t>
            </a:fld>
            <a:endParaRPr lang="en-GB"/>
          </a:p>
        </p:txBody>
      </p:sp>
    </p:spTree>
    <p:extLst>
      <p:ext uri="{BB962C8B-B14F-4D97-AF65-F5344CB8AC3E}">
        <p14:creationId xmlns:p14="http://schemas.microsoft.com/office/powerpoint/2010/main" val="2920115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51B0D-DCD2-0221-3431-78C0426112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6E74638-FDE7-465F-646A-F6F81E59F0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270ECD1-014C-D07C-DB8B-EAF5AD2E5D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E2734C-7E47-E87D-901A-F4F921F64E6F}"/>
              </a:ext>
            </a:extLst>
          </p:cNvPr>
          <p:cNvSpPr>
            <a:spLocks noGrp="1"/>
          </p:cNvSpPr>
          <p:nvPr>
            <p:ph type="dt" sz="half" idx="10"/>
          </p:nvPr>
        </p:nvSpPr>
        <p:spPr/>
        <p:txBody>
          <a:bodyPr/>
          <a:lstStyle/>
          <a:p>
            <a:fld id="{26042455-9D85-4E77-972B-91CC80C89F98}" type="datetimeFigureOut">
              <a:rPr lang="en-GB" smtClean="0"/>
              <a:t>26/02/2025</a:t>
            </a:fld>
            <a:endParaRPr lang="en-GB"/>
          </a:p>
        </p:txBody>
      </p:sp>
      <p:sp>
        <p:nvSpPr>
          <p:cNvPr id="6" name="Footer Placeholder 5">
            <a:extLst>
              <a:ext uri="{FF2B5EF4-FFF2-40B4-BE49-F238E27FC236}">
                <a16:creationId xmlns:a16="http://schemas.microsoft.com/office/drawing/2014/main" id="{46D9FBEF-E979-7072-7693-AEB7539E56C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7715F3C-CE36-2E2D-D59D-A8D0042CD21A}"/>
              </a:ext>
            </a:extLst>
          </p:cNvPr>
          <p:cNvSpPr>
            <a:spLocks noGrp="1"/>
          </p:cNvSpPr>
          <p:nvPr>
            <p:ph type="sldNum" sz="quarter" idx="12"/>
          </p:nvPr>
        </p:nvSpPr>
        <p:spPr/>
        <p:txBody>
          <a:bodyPr/>
          <a:lstStyle/>
          <a:p>
            <a:fld id="{01BD78EF-FFF0-426F-A043-EC3BCBEA229C}" type="slidenum">
              <a:rPr lang="en-GB" smtClean="0"/>
              <a:t>‹#›</a:t>
            </a:fld>
            <a:endParaRPr lang="en-GB"/>
          </a:p>
        </p:txBody>
      </p:sp>
    </p:spTree>
    <p:extLst>
      <p:ext uri="{BB962C8B-B14F-4D97-AF65-F5344CB8AC3E}">
        <p14:creationId xmlns:p14="http://schemas.microsoft.com/office/powerpoint/2010/main" val="19648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1739A-2316-B077-395C-34AD4AECBB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BEA1C58-E79C-312C-D19A-3A657A94F3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FDA6280-A2C4-5FC2-9CC7-7ADA66E049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B2FB37-8BF8-F8ED-4BF4-9AE567ACEC9C}"/>
              </a:ext>
            </a:extLst>
          </p:cNvPr>
          <p:cNvSpPr>
            <a:spLocks noGrp="1"/>
          </p:cNvSpPr>
          <p:nvPr>
            <p:ph type="dt" sz="half" idx="10"/>
          </p:nvPr>
        </p:nvSpPr>
        <p:spPr/>
        <p:txBody>
          <a:bodyPr/>
          <a:lstStyle/>
          <a:p>
            <a:fld id="{26042455-9D85-4E77-972B-91CC80C89F98}" type="datetimeFigureOut">
              <a:rPr lang="en-GB" smtClean="0"/>
              <a:t>26/02/2025</a:t>
            </a:fld>
            <a:endParaRPr lang="en-GB"/>
          </a:p>
        </p:txBody>
      </p:sp>
      <p:sp>
        <p:nvSpPr>
          <p:cNvPr id="6" name="Footer Placeholder 5">
            <a:extLst>
              <a:ext uri="{FF2B5EF4-FFF2-40B4-BE49-F238E27FC236}">
                <a16:creationId xmlns:a16="http://schemas.microsoft.com/office/drawing/2014/main" id="{EE7EF3B1-DB1C-1FCB-CBEB-DF00F9D1106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0F4CF9-B6C3-21C5-E9B1-549D05211EB2}"/>
              </a:ext>
            </a:extLst>
          </p:cNvPr>
          <p:cNvSpPr>
            <a:spLocks noGrp="1"/>
          </p:cNvSpPr>
          <p:nvPr>
            <p:ph type="sldNum" sz="quarter" idx="12"/>
          </p:nvPr>
        </p:nvSpPr>
        <p:spPr/>
        <p:txBody>
          <a:bodyPr/>
          <a:lstStyle/>
          <a:p>
            <a:fld id="{01BD78EF-FFF0-426F-A043-EC3BCBEA229C}" type="slidenum">
              <a:rPr lang="en-GB" smtClean="0"/>
              <a:t>‹#›</a:t>
            </a:fld>
            <a:endParaRPr lang="en-GB"/>
          </a:p>
        </p:txBody>
      </p:sp>
    </p:spTree>
    <p:extLst>
      <p:ext uri="{BB962C8B-B14F-4D97-AF65-F5344CB8AC3E}">
        <p14:creationId xmlns:p14="http://schemas.microsoft.com/office/powerpoint/2010/main" val="1438490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CD555-F4F4-37E7-4CE4-326E937F4E2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C90A80-E3E6-7634-7556-A0E41766D3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F971512-D5B6-CA7B-163D-F4BC076239A0}"/>
              </a:ext>
            </a:extLst>
          </p:cNvPr>
          <p:cNvSpPr>
            <a:spLocks noGrp="1"/>
          </p:cNvSpPr>
          <p:nvPr>
            <p:ph type="dt" sz="half" idx="10"/>
          </p:nvPr>
        </p:nvSpPr>
        <p:spPr/>
        <p:txBody>
          <a:bodyPr/>
          <a:lstStyle/>
          <a:p>
            <a:fld id="{26042455-9D85-4E77-972B-91CC80C89F98}" type="datetimeFigureOut">
              <a:rPr lang="en-GB" smtClean="0"/>
              <a:t>26/02/2025</a:t>
            </a:fld>
            <a:endParaRPr lang="en-GB"/>
          </a:p>
        </p:txBody>
      </p:sp>
      <p:sp>
        <p:nvSpPr>
          <p:cNvPr id="5" name="Footer Placeholder 4">
            <a:extLst>
              <a:ext uri="{FF2B5EF4-FFF2-40B4-BE49-F238E27FC236}">
                <a16:creationId xmlns:a16="http://schemas.microsoft.com/office/drawing/2014/main" id="{99E5EE1E-14CC-A417-68DF-ACFB4BF2C48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89DDF2-B6B1-42E9-D107-880B86448005}"/>
              </a:ext>
            </a:extLst>
          </p:cNvPr>
          <p:cNvSpPr>
            <a:spLocks noGrp="1"/>
          </p:cNvSpPr>
          <p:nvPr>
            <p:ph type="sldNum" sz="quarter" idx="12"/>
          </p:nvPr>
        </p:nvSpPr>
        <p:spPr/>
        <p:txBody>
          <a:bodyPr/>
          <a:lstStyle/>
          <a:p>
            <a:fld id="{01BD78EF-FFF0-426F-A043-EC3BCBEA229C}" type="slidenum">
              <a:rPr lang="en-GB" smtClean="0"/>
              <a:t>‹#›</a:t>
            </a:fld>
            <a:endParaRPr lang="en-GB"/>
          </a:p>
        </p:txBody>
      </p:sp>
    </p:spTree>
    <p:extLst>
      <p:ext uri="{BB962C8B-B14F-4D97-AF65-F5344CB8AC3E}">
        <p14:creationId xmlns:p14="http://schemas.microsoft.com/office/powerpoint/2010/main" val="3421945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F667BC-A154-E844-86EB-5C5A77AA61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F59C8DF-8D0F-D9B0-9B24-87DC0B7AA16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6BCC32-A4E4-289A-B851-0F905402B48A}"/>
              </a:ext>
            </a:extLst>
          </p:cNvPr>
          <p:cNvSpPr>
            <a:spLocks noGrp="1"/>
          </p:cNvSpPr>
          <p:nvPr>
            <p:ph type="dt" sz="half" idx="10"/>
          </p:nvPr>
        </p:nvSpPr>
        <p:spPr/>
        <p:txBody>
          <a:bodyPr/>
          <a:lstStyle/>
          <a:p>
            <a:fld id="{26042455-9D85-4E77-972B-91CC80C89F98}" type="datetimeFigureOut">
              <a:rPr lang="en-GB" smtClean="0"/>
              <a:t>26/02/2025</a:t>
            </a:fld>
            <a:endParaRPr lang="en-GB"/>
          </a:p>
        </p:txBody>
      </p:sp>
      <p:sp>
        <p:nvSpPr>
          <p:cNvPr id="5" name="Footer Placeholder 4">
            <a:extLst>
              <a:ext uri="{FF2B5EF4-FFF2-40B4-BE49-F238E27FC236}">
                <a16:creationId xmlns:a16="http://schemas.microsoft.com/office/drawing/2014/main" id="{EB09E3BC-3A09-F1E7-201D-40E1626CD3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8D17C4-1149-E7DC-6069-D6981E2D0333}"/>
              </a:ext>
            </a:extLst>
          </p:cNvPr>
          <p:cNvSpPr>
            <a:spLocks noGrp="1"/>
          </p:cNvSpPr>
          <p:nvPr>
            <p:ph type="sldNum" sz="quarter" idx="12"/>
          </p:nvPr>
        </p:nvSpPr>
        <p:spPr/>
        <p:txBody>
          <a:bodyPr/>
          <a:lstStyle/>
          <a:p>
            <a:fld id="{01BD78EF-FFF0-426F-A043-EC3BCBEA229C}" type="slidenum">
              <a:rPr lang="en-GB" smtClean="0"/>
              <a:t>‹#›</a:t>
            </a:fld>
            <a:endParaRPr lang="en-GB"/>
          </a:p>
        </p:txBody>
      </p:sp>
    </p:spTree>
    <p:extLst>
      <p:ext uri="{BB962C8B-B14F-4D97-AF65-F5344CB8AC3E}">
        <p14:creationId xmlns:p14="http://schemas.microsoft.com/office/powerpoint/2010/main" val="2058174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63F034-D8A2-9F9F-E269-0711A50CE8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D45916A-3679-74CB-DA37-A5E44C8430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89A49A-C3DC-2620-1805-E6C50F8EA2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6042455-9D85-4E77-972B-91CC80C89F98}" type="datetimeFigureOut">
              <a:rPr lang="en-GB" smtClean="0"/>
              <a:t>26/02/2025</a:t>
            </a:fld>
            <a:endParaRPr lang="en-GB"/>
          </a:p>
        </p:txBody>
      </p:sp>
      <p:sp>
        <p:nvSpPr>
          <p:cNvPr id="5" name="Footer Placeholder 4">
            <a:extLst>
              <a:ext uri="{FF2B5EF4-FFF2-40B4-BE49-F238E27FC236}">
                <a16:creationId xmlns:a16="http://schemas.microsoft.com/office/drawing/2014/main" id="{DF164EAA-2518-FAB7-EF6F-0CD3282207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1AC0A64-CBF6-61B1-8187-8D1CCEC2D0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1BD78EF-FFF0-426F-A043-EC3BCBEA229C}" type="slidenum">
              <a:rPr lang="en-GB" smtClean="0"/>
              <a:t>‹#›</a:t>
            </a:fld>
            <a:endParaRPr lang="en-GB"/>
          </a:p>
        </p:txBody>
      </p:sp>
    </p:spTree>
    <p:extLst>
      <p:ext uri="{BB962C8B-B14F-4D97-AF65-F5344CB8AC3E}">
        <p14:creationId xmlns:p14="http://schemas.microsoft.com/office/powerpoint/2010/main" val="20664953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9CE398-615D-3121-6301-A81B8FDD1B6D}"/>
              </a:ext>
            </a:extLst>
          </p:cNvPr>
          <p:cNvSpPr>
            <a:spLocks noGrp="1"/>
          </p:cNvSpPr>
          <p:nvPr>
            <p:ph type="ctrTitle"/>
          </p:nvPr>
        </p:nvSpPr>
        <p:spPr>
          <a:xfrm>
            <a:off x="838200" y="451381"/>
            <a:ext cx="10512552" cy="4066540"/>
          </a:xfrm>
        </p:spPr>
        <p:txBody>
          <a:bodyPr anchor="b">
            <a:normAutofit/>
          </a:bodyPr>
          <a:lstStyle/>
          <a:p>
            <a:pPr algn="l"/>
            <a:r>
              <a:rPr lang="en-GB" sz="6600" b="1" dirty="0">
                <a:latin typeface="Aeonik" panose="02010503030300000000"/>
              </a:rPr>
              <a:t>Can’t Do or Won’t Do?</a:t>
            </a:r>
            <a:br>
              <a:rPr lang="en-GB" sz="6600" b="1" dirty="0">
                <a:latin typeface="Aeonik" panose="02010503030300000000"/>
              </a:rPr>
            </a:br>
            <a:endParaRPr lang="en-GB" sz="6600" b="1" dirty="0">
              <a:latin typeface="Aeonik" panose="02010503030300000000"/>
            </a:endParaRPr>
          </a:p>
        </p:txBody>
      </p:sp>
      <p:sp>
        <p:nvSpPr>
          <p:cNvPr id="3" name="Subtitle 2">
            <a:extLst>
              <a:ext uri="{FF2B5EF4-FFF2-40B4-BE49-F238E27FC236}">
                <a16:creationId xmlns:a16="http://schemas.microsoft.com/office/drawing/2014/main" id="{0F48707C-F7DF-9E92-3EAC-CDB8A8E1928A}"/>
              </a:ext>
            </a:extLst>
          </p:cNvPr>
          <p:cNvSpPr>
            <a:spLocks noGrp="1"/>
          </p:cNvSpPr>
          <p:nvPr>
            <p:ph type="subTitle" idx="1"/>
          </p:nvPr>
        </p:nvSpPr>
        <p:spPr>
          <a:xfrm>
            <a:off x="838199" y="4983276"/>
            <a:ext cx="10512552" cy="1126680"/>
          </a:xfrm>
        </p:spPr>
        <p:txBody>
          <a:bodyPr>
            <a:normAutofit/>
          </a:bodyPr>
          <a:lstStyle/>
          <a:p>
            <a:pPr algn="l" defTabSz="801929">
              <a:lnSpc>
                <a:spcPct val="100000"/>
              </a:lnSpc>
              <a:spcBef>
                <a:spcPct val="0"/>
              </a:spcBef>
            </a:pPr>
            <a:r>
              <a:rPr lang="en-GB" sz="2500" b="1" dirty="0">
                <a:solidFill>
                  <a:schemeClr val="accent1"/>
                </a:solidFill>
                <a:latin typeface="Aeonik" panose="02010503030300000000" pitchFamily="50" charset="0"/>
                <a:ea typeface="+mj-ea"/>
                <a:cs typeface="+mj-cs"/>
              </a:rPr>
              <a:t>Performance and Conduct Issues at Work</a:t>
            </a:r>
          </a:p>
        </p:txBody>
      </p:sp>
      <p:sp>
        <p:nvSpPr>
          <p:cNvPr id="10"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8003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Wood human figure">
            <a:extLst>
              <a:ext uri="{FF2B5EF4-FFF2-40B4-BE49-F238E27FC236}">
                <a16:creationId xmlns:a16="http://schemas.microsoft.com/office/drawing/2014/main" id="{FFF30548-E4AD-16AD-4D16-91B2D30A76E7}"/>
              </a:ext>
            </a:extLst>
          </p:cNvPr>
          <p:cNvPicPr>
            <a:picLocks noChangeAspect="1"/>
          </p:cNvPicPr>
          <p:nvPr/>
        </p:nvPicPr>
        <p:blipFill>
          <a:blip r:embed="rId2"/>
          <a:srcRect r="5882" b="-1"/>
          <a:stretch/>
        </p:blipFill>
        <p:spPr>
          <a:xfrm>
            <a:off x="1" y="10"/>
            <a:ext cx="9669642" cy="6857990"/>
          </a:xfrm>
          <a:prstGeom prst="rect">
            <a:avLst/>
          </a:prstGeom>
        </p:spPr>
      </p:pic>
      <p:sp>
        <p:nvSpPr>
          <p:cNvPr id="18" name="Rectangle 17">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25B6E76-E2E2-5D98-C765-952E2894CFC8}"/>
              </a:ext>
            </a:extLst>
          </p:cNvPr>
          <p:cNvSpPr>
            <a:spLocks noGrp="1"/>
          </p:cNvSpPr>
          <p:nvPr>
            <p:ph type="title"/>
          </p:nvPr>
        </p:nvSpPr>
        <p:spPr>
          <a:xfrm>
            <a:off x="7935402" y="743447"/>
            <a:ext cx="3445765" cy="3692028"/>
          </a:xfrm>
          <a:noFill/>
        </p:spPr>
        <p:txBody>
          <a:bodyPr vert="horz" lIns="91440" tIns="45720" rIns="91440" bIns="45720" rtlCol="0" anchor="b">
            <a:normAutofit/>
          </a:bodyPr>
          <a:lstStyle/>
          <a:p>
            <a:r>
              <a:rPr lang="en-US" sz="5200" b="1" dirty="0">
                <a:latin typeface="Aeonik" panose="02010503030300000000"/>
              </a:rPr>
              <a:t>What’s the problem?</a:t>
            </a:r>
          </a:p>
        </p:txBody>
      </p:sp>
    </p:spTree>
    <p:extLst>
      <p:ext uri="{BB962C8B-B14F-4D97-AF65-F5344CB8AC3E}">
        <p14:creationId xmlns:p14="http://schemas.microsoft.com/office/powerpoint/2010/main" val="4285151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899AFB91-893C-4A56-E6D4-14D05E26F76F}"/>
              </a:ext>
            </a:extLst>
          </p:cNvPr>
          <p:cNvSpPr>
            <a:spLocks noGrp="1"/>
          </p:cNvSpPr>
          <p:nvPr>
            <p:ph type="title"/>
          </p:nvPr>
        </p:nvSpPr>
        <p:spPr>
          <a:xfrm>
            <a:off x="841246" y="673770"/>
            <a:ext cx="3644489" cy="2414488"/>
          </a:xfrm>
        </p:spPr>
        <p:txBody>
          <a:bodyPr anchor="t">
            <a:normAutofit/>
          </a:bodyPr>
          <a:lstStyle/>
          <a:p>
            <a:r>
              <a:rPr lang="en-GB" sz="5400" b="1">
                <a:solidFill>
                  <a:srgbClr val="FFFFFF"/>
                </a:solidFill>
                <a:latin typeface="Aeonik" panose="02010503030300000000"/>
              </a:rPr>
              <a:t>Where should you start?</a:t>
            </a:r>
          </a:p>
        </p:txBody>
      </p:sp>
      <p:sp>
        <p:nvSpPr>
          <p:cNvPr id="3" name="Content Placeholder 2">
            <a:extLst>
              <a:ext uri="{FF2B5EF4-FFF2-40B4-BE49-F238E27FC236}">
                <a16:creationId xmlns:a16="http://schemas.microsoft.com/office/drawing/2014/main" id="{382F3BF6-E7F8-1290-C397-4DE29257EEC9}"/>
              </a:ext>
            </a:extLst>
          </p:cNvPr>
          <p:cNvSpPr>
            <a:spLocks noGrp="1"/>
          </p:cNvSpPr>
          <p:nvPr>
            <p:ph idx="1"/>
          </p:nvPr>
        </p:nvSpPr>
        <p:spPr>
          <a:xfrm>
            <a:off x="6095999" y="882315"/>
            <a:ext cx="5254754" cy="5294647"/>
          </a:xfrm>
        </p:spPr>
        <p:txBody>
          <a:bodyPr>
            <a:normAutofit/>
          </a:bodyPr>
          <a:lstStyle/>
          <a:p>
            <a:endParaRPr lang="en-GB" sz="1400">
              <a:latin typeface="Aeonik" panose="02010503030300000000"/>
            </a:endParaRPr>
          </a:p>
          <a:p>
            <a:r>
              <a:rPr lang="en-GB" sz="1400">
                <a:latin typeface="Aeonik" panose="02010503030300000000"/>
              </a:rPr>
              <a:t>Often, HR will be asked to help resolve, or support, in a situation where an employee is not doing what is required or not meeting acceptable standards of behaviour at work. The starting point is to work out what sort of problem you are dealing with – the line manager’s assessment may not always be correct(!). It is sometimes difficult for people to be objective when close working relationships or team dynamics are involved.</a:t>
            </a:r>
          </a:p>
          <a:p>
            <a:endParaRPr lang="en-GB" sz="1400">
              <a:latin typeface="Aeonik" panose="02010503030300000000"/>
            </a:endParaRPr>
          </a:p>
          <a:p>
            <a:r>
              <a:rPr lang="en-GB" sz="1400">
                <a:latin typeface="Aeonik" panose="02010503030300000000"/>
              </a:rPr>
              <a:t>A helpful question to ask yourself at the outset is whether it is a “</a:t>
            </a:r>
            <a:r>
              <a:rPr lang="en-GB" sz="1400" b="1">
                <a:latin typeface="Aeonik" panose="02010503030300000000"/>
              </a:rPr>
              <a:t>can’t do</a:t>
            </a:r>
            <a:r>
              <a:rPr lang="en-GB" sz="1400">
                <a:latin typeface="Aeonik" panose="02010503030300000000"/>
              </a:rPr>
              <a:t>” or “</a:t>
            </a:r>
            <a:r>
              <a:rPr lang="en-GB" sz="1400" b="1">
                <a:latin typeface="Aeonik" panose="02010503030300000000"/>
              </a:rPr>
              <a:t>won’t do</a:t>
            </a:r>
            <a:r>
              <a:rPr lang="en-GB" sz="1400">
                <a:latin typeface="Aeonik" panose="02010503030300000000"/>
              </a:rPr>
              <a:t>” situation. The first suggests a capability issue and the second a potential conduct issue (or maybe another factor). Sometimes, it might not be clear cut and/or the focus of an HR process may change as the underlying reasons for the employee not meeting expectations come to light.</a:t>
            </a:r>
          </a:p>
          <a:p>
            <a:endParaRPr lang="en-GB" sz="1400">
              <a:latin typeface="Aeonik" panose="02010503030300000000"/>
            </a:endParaRPr>
          </a:p>
          <a:p>
            <a:r>
              <a:rPr lang="en-GB" sz="1400">
                <a:latin typeface="Aeonik" panose="02010503030300000000"/>
              </a:rPr>
              <a:t>Why does it matter? A different approach and, usually, different HR processes will need to be followed depending on whether you are dealing with capability or conduct. For present purposes, we are dealing primarily with performance capability – for long-term sickness and medical incapability, please see further resources in our hub. </a:t>
            </a:r>
          </a:p>
        </p:txBody>
      </p:sp>
    </p:spTree>
    <p:extLst>
      <p:ext uri="{BB962C8B-B14F-4D97-AF65-F5344CB8AC3E}">
        <p14:creationId xmlns:p14="http://schemas.microsoft.com/office/powerpoint/2010/main" val="4174648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B3CCAC-8818-290B-FF8F-164BBC8C2EF3}"/>
              </a:ext>
            </a:extLst>
          </p:cNvPr>
          <p:cNvSpPr>
            <a:spLocks noGrp="1"/>
          </p:cNvSpPr>
          <p:nvPr>
            <p:ph type="title"/>
          </p:nvPr>
        </p:nvSpPr>
        <p:spPr/>
        <p:txBody>
          <a:bodyPr>
            <a:normAutofit/>
          </a:bodyPr>
          <a:lstStyle/>
          <a:p>
            <a:r>
              <a:rPr lang="en-GB" sz="2200" b="1" dirty="0">
                <a:latin typeface="Aeonik" panose="02010503030300000000"/>
              </a:rPr>
              <a:t>Where should you start? (cont.)</a:t>
            </a:r>
            <a:endParaRPr lang="en-GB" sz="2200" dirty="0"/>
          </a:p>
        </p:txBody>
      </p:sp>
      <p:sp>
        <p:nvSpPr>
          <p:cNvPr id="3" name="Content Placeholder 2">
            <a:extLst>
              <a:ext uri="{FF2B5EF4-FFF2-40B4-BE49-F238E27FC236}">
                <a16:creationId xmlns:a16="http://schemas.microsoft.com/office/drawing/2014/main" id="{914064B5-3D72-43E0-FEAB-BE384F4DABA1}"/>
              </a:ext>
            </a:extLst>
          </p:cNvPr>
          <p:cNvSpPr>
            <a:spLocks noGrp="1"/>
          </p:cNvSpPr>
          <p:nvPr>
            <p:ph idx="1"/>
          </p:nvPr>
        </p:nvSpPr>
        <p:spPr/>
        <p:txBody>
          <a:bodyPr>
            <a:normAutofit/>
          </a:bodyPr>
          <a:lstStyle/>
          <a:p>
            <a:r>
              <a:rPr lang="en-GB" sz="1600" dirty="0">
                <a:latin typeface="Aeonik" panose="02010503030300000000"/>
              </a:rPr>
              <a:t>The difference between conduct and capability:</a:t>
            </a:r>
          </a:p>
          <a:p>
            <a:pPr marL="457200" lvl="1" indent="0">
              <a:buNone/>
            </a:pPr>
            <a:endParaRPr lang="en-GB" sz="1600" dirty="0">
              <a:latin typeface="Aeonik" panose="02010503030300000000"/>
            </a:endParaRPr>
          </a:p>
          <a:p>
            <a:pPr marL="457200" lvl="1" indent="0">
              <a:buNone/>
            </a:pPr>
            <a:r>
              <a:rPr lang="en-GB" sz="1600" b="1" dirty="0">
                <a:solidFill>
                  <a:schemeClr val="accent2"/>
                </a:solidFill>
                <a:latin typeface="Aeonik" panose="02010503030300000000"/>
              </a:rPr>
              <a:t>Conduct</a:t>
            </a:r>
            <a:r>
              <a:rPr lang="en-GB" sz="1600" b="1" dirty="0">
                <a:latin typeface="Aeonik" panose="02010503030300000000"/>
              </a:rPr>
              <a:t> </a:t>
            </a:r>
            <a:r>
              <a:rPr lang="en-GB" sz="1600" dirty="0">
                <a:latin typeface="Aeonik" panose="02010503030300000000"/>
              </a:rPr>
              <a:t>is about an employee’s </a:t>
            </a:r>
            <a:r>
              <a:rPr lang="en-GB" sz="1600" b="1" dirty="0">
                <a:latin typeface="Aeonik" panose="02010503030300000000"/>
              </a:rPr>
              <a:t>behaviour</a:t>
            </a:r>
            <a:r>
              <a:rPr lang="en-GB" sz="1600" dirty="0">
                <a:latin typeface="Aeonik" panose="02010503030300000000"/>
              </a:rPr>
              <a:t> at work (</a:t>
            </a:r>
            <a:r>
              <a:rPr lang="en-GB" sz="1600" dirty="0" err="1">
                <a:latin typeface="Aeonik" panose="02010503030300000000"/>
              </a:rPr>
              <a:t>ie</a:t>
            </a:r>
            <a:r>
              <a:rPr lang="en-GB" sz="1600" dirty="0">
                <a:latin typeface="Aeonik" panose="02010503030300000000"/>
              </a:rPr>
              <a:t> the employee usually has control over their actions) and the employer should follow a disciplinary procedure.</a:t>
            </a:r>
          </a:p>
          <a:p>
            <a:pPr marL="457200" lvl="1" indent="0">
              <a:buNone/>
            </a:pPr>
            <a:endParaRPr lang="en-GB" sz="1600" dirty="0">
              <a:latin typeface="Aeonik" panose="02010503030300000000"/>
            </a:endParaRPr>
          </a:p>
          <a:p>
            <a:pPr marL="457200" lvl="1" indent="0">
              <a:buNone/>
            </a:pPr>
            <a:r>
              <a:rPr lang="en-GB" sz="1600" b="1" dirty="0">
                <a:solidFill>
                  <a:schemeClr val="accent2"/>
                </a:solidFill>
                <a:latin typeface="Aeonik" panose="02010503030300000000"/>
              </a:rPr>
              <a:t>Capability</a:t>
            </a:r>
            <a:r>
              <a:rPr lang="en-GB" sz="1600" dirty="0">
                <a:latin typeface="Aeonik" panose="02010503030300000000"/>
              </a:rPr>
              <a:t> is about an employee’s </a:t>
            </a:r>
            <a:r>
              <a:rPr lang="en-GB" sz="1600" b="1" dirty="0">
                <a:latin typeface="Aeonik" panose="02010503030300000000"/>
              </a:rPr>
              <a:t>ability</a:t>
            </a:r>
            <a:r>
              <a:rPr lang="en-GB" sz="1600" dirty="0">
                <a:latin typeface="Aeonik" panose="02010503030300000000"/>
              </a:rPr>
              <a:t> to do their job (</a:t>
            </a:r>
            <a:r>
              <a:rPr lang="en-GB" sz="1600" dirty="0" err="1">
                <a:latin typeface="Aeonik" panose="02010503030300000000"/>
              </a:rPr>
              <a:t>ie</a:t>
            </a:r>
            <a:r>
              <a:rPr lang="en-GB" sz="1600" dirty="0">
                <a:latin typeface="Aeonik" panose="02010503030300000000"/>
              </a:rPr>
              <a:t> the employee is unable to achieve the expected standards of performance due to a lack of skill, ability or training). The employer should follow either the capability procedure, if there is one, or the company’s performance management procedure.</a:t>
            </a:r>
          </a:p>
          <a:p>
            <a:pPr marL="457200" lvl="1" indent="0">
              <a:lnSpc>
                <a:spcPct val="100000"/>
              </a:lnSpc>
              <a:spcBef>
                <a:spcPts val="0"/>
              </a:spcBef>
              <a:buNone/>
            </a:pPr>
            <a:endParaRPr lang="en-GB" sz="1600" b="1" dirty="0">
              <a:latin typeface="Aeonik" panose="02010503030300000000"/>
            </a:endParaRPr>
          </a:p>
          <a:p>
            <a:pPr>
              <a:lnSpc>
                <a:spcPct val="100000"/>
              </a:lnSpc>
              <a:spcBef>
                <a:spcPts val="0"/>
              </a:spcBef>
            </a:pPr>
            <a:r>
              <a:rPr lang="en-GB" sz="1600" dirty="0">
                <a:latin typeface="Aeonik" panose="02010503030300000000"/>
              </a:rPr>
              <a:t>Can the matter be dealt with informally? Unless the alleged misconduct is serious, when it may be appropriate to “leapfrog” to a later stage in the employer’s disciplinary procedure, it will usually be appropriate to consider informal steps before commencing the formal route. </a:t>
            </a:r>
          </a:p>
          <a:p>
            <a:pPr>
              <a:lnSpc>
                <a:spcPct val="100000"/>
              </a:lnSpc>
              <a:spcBef>
                <a:spcPts val="0"/>
              </a:spcBef>
            </a:pPr>
            <a:endParaRPr lang="en-GB" sz="1600" dirty="0">
              <a:latin typeface="Aeonik" panose="02010503030300000000"/>
            </a:endParaRPr>
          </a:p>
          <a:p>
            <a:pPr>
              <a:lnSpc>
                <a:spcPct val="100000"/>
              </a:lnSpc>
              <a:spcBef>
                <a:spcPts val="0"/>
              </a:spcBef>
            </a:pPr>
            <a:r>
              <a:rPr lang="en-GB" sz="1600" dirty="0">
                <a:latin typeface="Aeonik" panose="02010503030300000000"/>
              </a:rPr>
              <a:t>Similarly, for capability issues, especially underperformance, it may be possible to make progress without resorting to the formal procedure. </a:t>
            </a:r>
            <a:r>
              <a:rPr lang="en-GB" sz="1600" i="1" dirty="0">
                <a:latin typeface="Aeonik" panose="02010503030300000000"/>
              </a:rPr>
              <a:t>Have expectations been set clearly? Does the individual have the resourcing and training needed to achieve the outputs required?</a:t>
            </a:r>
            <a:r>
              <a:rPr lang="en-GB" sz="1600" dirty="0">
                <a:latin typeface="Aeonik" panose="02010503030300000000"/>
              </a:rPr>
              <a:t>  </a:t>
            </a:r>
          </a:p>
        </p:txBody>
      </p:sp>
    </p:spTree>
    <p:extLst>
      <p:ext uri="{BB962C8B-B14F-4D97-AF65-F5344CB8AC3E}">
        <p14:creationId xmlns:p14="http://schemas.microsoft.com/office/powerpoint/2010/main" val="4196971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676C6E-041E-90E3-B8E1-A752C203DED8}"/>
              </a:ext>
            </a:extLst>
          </p:cNvPr>
          <p:cNvSpPr>
            <a:spLocks noGrp="1"/>
          </p:cNvSpPr>
          <p:nvPr>
            <p:ph type="title"/>
          </p:nvPr>
        </p:nvSpPr>
        <p:spPr>
          <a:xfrm>
            <a:off x="838200" y="365126"/>
            <a:ext cx="10515600" cy="768350"/>
          </a:xfrm>
        </p:spPr>
        <p:txBody>
          <a:bodyPr>
            <a:normAutofit/>
          </a:bodyPr>
          <a:lstStyle/>
          <a:p>
            <a:br>
              <a:rPr lang="en-GB" sz="2000" b="1" dirty="0">
                <a:latin typeface="Aeonik" panose="02010503030300000000"/>
              </a:rPr>
            </a:br>
            <a:r>
              <a:rPr lang="en-GB" sz="2200" b="1" dirty="0">
                <a:latin typeface="Aeonik" panose="02010503030300000000"/>
              </a:rPr>
              <a:t>HR procedures and initial stages</a:t>
            </a:r>
          </a:p>
        </p:txBody>
      </p:sp>
      <p:sp>
        <p:nvSpPr>
          <p:cNvPr id="5" name="Content Placeholder 4">
            <a:extLst>
              <a:ext uri="{FF2B5EF4-FFF2-40B4-BE49-F238E27FC236}">
                <a16:creationId xmlns:a16="http://schemas.microsoft.com/office/drawing/2014/main" id="{5D6E34EA-7255-DCE5-9A9F-984C0F8D875F}"/>
              </a:ext>
            </a:extLst>
          </p:cNvPr>
          <p:cNvSpPr>
            <a:spLocks noGrp="1"/>
          </p:cNvSpPr>
          <p:nvPr>
            <p:ph idx="1"/>
          </p:nvPr>
        </p:nvSpPr>
        <p:spPr>
          <a:xfrm>
            <a:off x="755822" y="1323117"/>
            <a:ext cx="10515600" cy="4351338"/>
          </a:xfrm>
        </p:spPr>
        <p:txBody>
          <a:bodyPr/>
          <a:lstStyle/>
          <a:p>
            <a:pPr>
              <a:lnSpc>
                <a:spcPct val="100000"/>
              </a:lnSpc>
              <a:spcBef>
                <a:spcPts val="0"/>
              </a:spcBef>
            </a:pPr>
            <a:r>
              <a:rPr lang="en-GB" sz="1600" dirty="0">
                <a:latin typeface="Aeonik" panose="02010503030300000000"/>
              </a:rPr>
              <a:t>Most disciplinary and capability/performance management procedures are expressed to be non-contractual, which means that the employer will have some flexibility in dealing with a situation. However, they will set expectations and should be followed unless there is a good reason for departing from them. Having a consistent policy and approach is also likely to be helpful in demonstrating fairness.</a:t>
            </a:r>
          </a:p>
          <a:p>
            <a:pPr>
              <a:lnSpc>
                <a:spcPct val="100000"/>
              </a:lnSpc>
              <a:spcBef>
                <a:spcPts val="0"/>
              </a:spcBef>
            </a:pPr>
            <a:endParaRPr lang="en-GB" sz="1600" dirty="0">
              <a:latin typeface="Aeonik" panose="02010503030300000000"/>
            </a:endParaRPr>
          </a:p>
          <a:p>
            <a:pPr>
              <a:lnSpc>
                <a:spcPct val="100000"/>
              </a:lnSpc>
              <a:spcBef>
                <a:spcPts val="0"/>
              </a:spcBef>
            </a:pPr>
            <a:r>
              <a:rPr lang="en-GB" sz="1600" dirty="0">
                <a:latin typeface="Aeonik" panose="02010503030300000000"/>
              </a:rPr>
              <a:t>If informal discussions do take place (and, in any case, at the beginning of a process), positive improvements and a good outcome are most likely to be achieved if:</a:t>
            </a:r>
          </a:p>
          <a:p>
            <a:pPr lvl="1">
              <a:spcBef>
                <a:spcPts val="1200"/>
              </a:spcBef>
              <a:buFontTx/>
              <a:buChar char="-"/>
            </a:pPr>
            <a:r>
              <a:rPr lang="en-GB" sz="1600" dirty="0">
                <a:latin typeface="Aeonik" panose="02010503030300000000"/>
              </a:rPr>
              <a:t>issues are picked up at an early stage;</a:t>
            </a:r>
          </a:p>
          <a:p>
            <a:pPr lvl="1">
              <a:buFontTx/>
              <a:buChar char="-"/>
            </a:pPr>
            <a:r>
              <a:rPr lang="en-GB" sz="1600" dirty="0">
                <a:latin typeface="Aeonik" panose="02010503030300000000"/>
              </a:rPr>
              <a:t>the reasons for the “gap” in standards of conduct or performance are explored (</a:t>
            </a:r>
            <a:r>
              <a:rPr lang="en-GB" sz="1600" dirty="0" err="1">
                <a:latin typeface="Aeonik" panose="02010503030300000000"/>
              </a:rPr>
              <a:t>ie</a:t>
            </a:r>
            <a:r>
              <a:rPr lang="en-GB" sz="1600" dirty="0">
                <a:latin typeface="Aeonik" panose="02010503030300000000"/>
              </a:rPr>
              <a:t> don’t just assume - sometimes it is necessary to “scratch the surface”)</a:t>
            </a:r>
          </a:p>
          <a:p>
            <a:pPr lvl="1">
              <a:buFontTx/>
              <a:buChar char="-"/>
            </a:pPr>
            <a:r>
              <a:rPr lang="en-GB" sz="1600" dirty="0">
                <a:latin typeface="Aeonik" panose="02010503030300000000"/>
              </a:rPr>
              <a:t>you can agree with the employee what the issues are and the options going forwards</a:t>
            </a:r>
          </a:p>
          <a:p>
            <a:pPr lvl="1">
              <a:buFontTx/>
              <a:buChar char="-"/>
            </a:pPr>
            <a:r>
              <a:rPr lang="en-GB" sz="1600" dirty="0">
                <a:latin typeface="Aeonik" panose="02010503030300000000"/>
              </a:rPr>
              <a:t>regular reviews and re-evaluation are carried out to see if standards are improving</a:t>
            </a:r>
          </a:p>
          <a:p>
            <a:pPr lvl="1">
              <a:buFontTx/>
              <a:buChar char="-"/>
            </a:pPr>
            <a:r>
              <a:rPr lang="en-GB" sz="1600" dirty="0">
                <a:latin typeface="Aeonik" panose="02010503030300000000"/>
              </a:rPr>
              <a:t>steps are confirmed in writing to the employee so there is no room for ambiguity</a:t>
            </a:r>
          </a:p>
        </p:txBody>
      </p:sp>
    </p:spTree>
    <p:extLst>
      <p:ext uri="{BB962C8B-B14F-4D97-AF65-F5344CB8AC3E}">
        <p14:creationId xmlns:p14="http://schemas.microsoft.com/office/powerpoint/2010/main" val="1952273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FFA10-299B-3B3B-4B46-2BF3B120ED55}"/>
              </a:ext>
            </a:extLst>
          </p:cNvPr>
          <p:cNvSpPr>
            <a:spLocks noGrp="1"/>
          </p:cNvSpPr>
          <p:nvPr>
            <p:ph type="title"/>
          </p:nvPr>
        </p:nvSpPr>
        <p:spPr>
          <a:xfrm>
            <a:off x="616281" y="419688"/>
            <a:ext cx="5479719" cy="666358"/>
          </a:xfrm>
        </p:spPr>
        <p:txBody>
          <a:bodyPr anchor="b">
            <a:normAutofit/>
          </a:bodyPr>
          <a:lstStyle/>
          <a:p>
            <a:r>
              <a:rPr lang="en-GB" sz="2200" b="1" dirty="0">
                <a:latin typeface="Aeonik" panose="02010503030300000000"/>
              </a:rPr>
              <a:t>Progressing matters…</a:t>
            </a:r>
          </a:p>
        </p:txBody>
      </p:sp>
      <p:sp>
        <p:nvSpPr>
          <p:cNvPr id="3" name="Content Placeholder 2">
            <a:extLst>
              <a:ext uri="{FF2B5EF4-FFF2-40B4-BE49-F238E27FC236}">
                <a16:creationId xmlns:a16="http://schemas.microsoft.com/office/drawing/2014/main" id="{C687A7BC-2770-4F4F-DFAF-E6E04A15DFE2}"/>
              </a:ext>
            </a:extLst>
          </p:cNvPr>
          <p:cNvSpPr>
            <a:spLocks noGrp="1"/>
          </p:cNvSpPr>
          <p:nvPr>
            <p:ph idx="1"/>
          </p:nvPr>
        </p:nvSpPr>
        <p:spPr>
          <a:xfrm>
            <a:off x="492210" y="1408670"/>
            <a:ext cx="6229866" cy="4905817"/>
          </a:xfrm>
        </p:spPr>
        <p:txBody>
          <a:bodyPr anchor="t">
            <a:normAutofit/>
          </a:bodyPr>
          <a:lstStyle/>
          <a:p>
            <a:pPr marL="0" indent="0">
              <a:buNone/>
            </a:pPr>
            <a:r>
              <a:rPr lang="en-GB" sz="1900" dirty="0">
                <a:latin typeface="Aeonik" panose="02010503030300000000"/>
              </a:rPr>
              <a:t>If required improvements are not achieved or they do not “stick”, what is the next step? Usually, this means that the formal stage of the relevant procedure will need to be triggered.</a:t>
            </a:r>
          </a:p>
          <a:p>
            <a:pPr marL="0" indent="0">
              <a:buNone/>
            </a:pPr>
            <a:endParaRPr lang="en-GB" sz="1800" dirty="0">
              <a:latin typeface="Aeonik" panose="02010503030300000000"/>
            </a:endParaRPr>
          </a:p>
          <a:p>
            <a:r>
              <a:rPr lang="en-GB" sz="1900" dirty="0">
                <a:latin typeface="Aeonik" panose="02010503030300000000"/>
              </a:rPr>
              <a:t>As usual, it will be necessary to have good record keeping in order to assess the situation and some data to go on. Gather notes from managers, consider any additional sources of evidence that may be helpful and consult the relevant policies and procedures for the situation. Plan your approach!</a:t>
            </a:r>
          </a:p>
          <a:p>
            <a:r>
              <a:rPr lang="en-GB" sz="1900" dirty="0">
                <a:latin typeface="Aeonik" panose="02010503030300000000"/>
              </a:rPr>
              <a:t>Ensure that communications with the employee concerned are appropriate – tell them what is going on, be clear, signpost resources and, if the issue is a disciplinary one, emphasise confidentiality of the process.</a:t>
            </a:r>
          </a:p>
          <a:p>
            <a:endParaRPr lang="en-GB" sz="1000" dirty="0">
              <a:latin typeface="Aeonik" panose="02010503030300000000"/>
            </a:endParaRPr>
          </a:p>
        </p:txBody>
      </p:sp>
      <p:pic>
        <p:nvPicPr>
          <p:cNvPr id="5" name="Picture 4" descr="Magnifying glass on clear background">
            <a:extLst>
              <a:ext uri="{FF2B5EF4-FFF2-40B4-BE49-F238E27FC236}">
                <a16:creationId xmlns:a16="http://schemas.microsoft.com/office/drawing/2014/main" id="{FDC96E20-4028-236C-0520-BC42A8E8CC91}"/>
              </a:ext>
            </a:extLst>
          </p:cNvPr>
          <p:cNvPicPr>
            <a:picLocks noChangeAspect="1"/>
          </p:cNvPicPr>
          <p:nvPr/>
        </p:nvPicPr>
        <p:blipFill>
          <a:blip r:embed="rId2"/>
          <a:srcRect l="39190" r="12910" b="-1"/>
          <a:stretch/>
        </p:blipFill>
        <p:spPr>
          <a:xfrm>
            <a:off x="7270812" y="10"/>
            <a:ext cx="4921187" cy="6857990"/>
          </a:xfrm>
          <a:prstGeom prst="rect">
            <a:avLst/>
          </a:prstGeom>
        </p:spPr>
      </p:pic>
      <p:grpSp>
        <p:nvGrpSpPr>
          <p:cNvPr id="9" name="Group 8">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0" name="Rectangle 9">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21600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4CE57-7FE8-DC54-4524-323AC1D04C85}"/>
              </a:ext>
            </a:extLst>
          </p:cNvPr>
          <p:cNvSpPr>
            <a:spLocks noGrp="1"/>
          </p:cNvSpPr>
          <p:nvPr>
            <p:ph type="title"/>
          </p:nvPr>
        </p:nvSpPr>
        <p:spPr/>
        <p:txBody>
          <a:bodyPr>
            <a:normAutofit/>
          </a:bodyPr>
          <a:lstStyle/>
          <a:p>
            <a:r>
              <a:rPr lang="en-GB" sz="2200" b="1" dirty="0">
                <a:latin typeface="Aeonik" panose="02010503030300000000"/>
              </a:rPr>
              <a:t>Progressing matters… (cont.)</a:t>
            </a:r>
            <a:endParaRPr lang="en-GB" sz="2200" dirty="0"/>
          </a:p>
        </p:txBody>
      </p:sp>
      <p:sp>
        <p:nvSpPr>
          <p:cNvPr id="3" name="Content Placeholder 2">
            <a:extLst>
              <a:ext uri="{FF2B5EF4-FFF2-40B4-BE49-F238E27FC236}">
                <a16:creationId xmlns:a16="http://schemas.microsoft.com/office/drawing/2014/main" id="{BCE00821-5887-E411-828B-C44798D2AE92}"/>
              </a:ext>
            </a:extLst>
          </p:cNvPr>
          <p:cNvSpPr>
            <a:spLocks noGrp="1"/>
          </p:cNvSpPr>
          <p:nvPr>
            <p:ph idx="1"/>
          </p:nvPr>
        </p:nvSpPr>
        <p:spPr>
          <a:xfrm>
            <a:off x="838200" y="2425700"/>
            <a:ext cx="10515600" cy="4351338"/>
          </a:xfrm>
        </p:spPr>
        <p:txBody>
          <a:bodyPr>
            <a:normAutofit/>
          </a:bodyPr>
          <a:lstStyle/>
          <a:p>
            <a:r>
              <a:rPr lang="en-GB" sz="1800" dirty="0">
                <a:latin typeface="Aeonik" panose="02010503030300000000"/>
              </a:rPr>
              <a:t>Consider any need for adjustments to the usual process steps, particularly if the employee has, or may have, additional needs (including a disability for Equality Act purposes).</a:t>
            </a:r>
          </a:p>
          <a:p>
            <a:r>
              <a:rPr lang="en-GB" sz="1800" dirty="0">
                <a:latin typeface="Aeonik" panose="02010503030300000000"/>
              </a:rPr>
              <a:t>Manage timelines and expectations – often, a capability or disciplinary processes will indicate a timeframe for certain steps. If things are likely to take longer, due to complexity or the availability of witnesses/managers to investigate or deal with a case, keep the employee and internal stakeholders informed.</a:t>
            </a:r>
          </a:p>
          <a:p>
            <a:r>
              <a:rPr lang="en-GB" sz="1800" dirty="0">
                <a:latin typeface="Aeonik" panose="02010503030300000000"/>
              </a:rPr>
              <a:t>Will any interim steps or measures be required? In a disciplinary case, suspension of the employee may be appropriate (but should be considered carefully), access to systems and premises may need to be restricted and additional resource provided to affected teams etc.</a:t>
            </a:r>
          </a:p>
          <a:p>
            <a:endParaRPr lang="en-GB" dirty="0"/>
          </a:p>
        </p:txBody>
      </p:sp>
    </p:spTree>
    <p:extLst>
      <p:ext uri="{BB962C8B-B14F-4D97-AF65-F5344CB8AC3E}">
        <p14:creationId xmlns:p14="http://schemas.microsoft.com/office/powerpoint/2010/main" val="3710616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4BA6A-F26A-EB14-AA3E-A35C0B63980B}"/>
              </a:ext>
            </a:extLst>
          </p:cNvPr>
          <p:cNvSpPr>
            <a:spLocks noGrp="1"/>
          </p:cNvSpPr>
          <p:nvPr>
            <p:ph type="title"/>
          </p:nvPr>
        </p:nvSpPr>
        <p:spPr/>
        <p:txBody>
          <a:bodyPr>
            <a:normAutofit/>
          </a:bodyPr>
          <a:lstStyle/>
          <a:p>
            <a:r>
              <a:rPr lang="en-GB" sz="2000" b="1">
                <a:latin typeface="Aeonik" panose="02010503030300000000"/>
              </a:rPr>
              <a:t>Challenges and avoiding common pitfalls</a:t>
            </a:r>
            <a:endParaRPr lang="en-GB" sz="2000" b="1" dirty="0">
              <a:latin typeface="Aeonik" panose="02010503030300000000"/>
            </a:endParaRPr>
          </a:p>
        </p:txBody>
      </p:sp>
      <p:sp>
        <p:nvSpPr>
          <p:cNvPr id="8" name="Text Placeholder 7">
            <a:extLst>
              <a:ext uri="{FF2B5EF4-FFF2-40B4-BE49-F238E27FC236}">
                <a16:creationId xmlns:a16="http://schemas.microsoft.com/office/drawing/2014/main" id="{16F67169-4BAB-69C1-F403-CFB432793EDE}"/>
              </a:ext>
            </a:extLst>
          </p:cNvPr>
          <p:cNvSpPr>
            <a:spLocks noGrp="1"/>
          </p:cNvSpPr>
          <p:nvPr>
            <p:ph type="body" idx="1"/>
          </p:nvPr>
        </p:nvSpPr>
        <p:spPr>
          <a:xfrm>
            <a:off x="839788" y="1681163"/>
            <a:ext cx="10512424" cy="823912"/>
          </a:xfrm>
        </p:spPr>
        <p:txBody>
          <a:bodyPr>
            <a:normAutofit fontScale="25000" lnSpcReduction="20000"/>
          </a:bodyPr>
          <a:lstStyle/>
          <a:p>
            <a:r>
              <a:rPr lang="en-GB" sz="6400" b="0" dirty="0">
                <a:latin typeface="Aeonik" panose="02010503030300000000"/>
              </a:rPr>
              <a:t>There are some elements and objectives which should be at the core of any HR process, such as considering the fundamental duty of fairness, acting reasonably and not pre-judging matters. Below are some specific problems or weaknesses that can arise in carrying out capability or performance management processes.</a:t>
            </a:r>
          </a:p>
          <a:p>
            <a:endParaRPr lang="en-GB" sz="1600" dirty="0">
              <a:latin typeface="Aeonik" panose="02010503030300000000"/>
            </a:endParaRPr>
          </a:p>
        </p:txBody>
      </p:sp>
      <p:sp>
        <p:nvSpPr>
          <p:cNvPr id="3" name="Content Placeholder 2">
            <a:extLst>
              <a:ext uri="{FF2B5EF4-FFF2-40B4-BE49-F238E27FC236}">
                <a16:creationId xmlns:a16="http://schemas.microsoft.com/office/drawing/2014/main" id="{E8B8C016-AF43-7823-24EB-4D21BCFF8E6B}"/>
              </a:ext>
            </a:extLst>
          </p:cNvPr>
          <p:cNvSpPr>
            <a:spLocks noGrp="1"/>
          </p:cNvSpPr>
          <p:nvPr>
            <p:ph sz="half" idx="2"/>
          </p:nvPr>
        </p:nvSpPr>
        <p:spPr/>
        <p:txBody>
          <a:bodyPr>
            <a:normAutofit/>
          </a:bodyPr>
          <a:lstStyle/>
          <a:p>
            <a:pPr marL="0" indent="0" algn="ctr">
              <a:buNone/>
            </a:pPr>
            <a:r>
              <a:rPr lang="en-GB" sz="1600" b="1">
                <a:latin typeface="Aeonik" panose="02010503030300000000"/>
              </a:rPr>
              <a:t>Performance</a:t>
            </a:r>
          </a:p>
          <a:p>
            <a:r>
              <a:rPr lang="en-GB" sz="1600">
                <a:latin typeface="Aeonik" panose="02010503030300000000"/>
              </a:rPr>
              <a:t>not having clearly defined role responsibilities and/or outputs</a:t>
            </a:r>
          </a:p>
          <a:p>
            <a:r>
              <a:rPr lang="en-GB" sz="1600">
                <a:latin typeface="Aeonik" panose="02010503030300000000"/>
              </a:rPr>
              <a:t>not carrying out regular performance reviews to measure achievement over time</a:t>
            </a:r>
          </a:p>
          <a:p>
            <a:r>
              <a:rPr lang="en-GB" sz="1600">
                <a:latin typeface="Aeonik" panose="02010503030300000000"/>
              </a:rPr>
              <a:t>not being consistent with measurement data </a:t>
            </a:r>
          </a:p>
          <a:p>
            <a:r>
              <a:rPr lang="en-GB" sz="1600">
                <a:latin typeface="Aeonik" panose="02010503030300000000"/>
              </a:rPr>
              <a:t>not setting realistic, relevant, targets for the job role</a:t>
            </a:r>
          </a:p>
          <a:p>
            <a:r>
              <a:rPr lang="en-GB" sz="1600">
                <a:latin typeface="Aeonik" panose="02010503030300000000"/>
              </a:rPr>
              <a:t>not acknowledging performance improvements or positive changes under a PIP</a:t>
            </a:r>
          </a:p>
          <a:p>
            <a:r>
              <a:rPr lang="en-GB" sz="1600">
                <a:latin typeface="Aeonik" panose="02010503030300000000"/>
              </a:rPr>
              <a:t>not allowing a reasonable opportunity to improve</a:t>
            </a:r>
          </a:p>
          <a:p>
            <a:r>
              <a:rPr lang="en-GB" sz="1600">
                <a:latin typeface="Aeonik" panose="02010503030300000000"/>
              </a:rPr>
              <a:t>changing the goal posts</a:t>
            </a:r>
          </a:p>
          <a:p>
            <a:endParaRPr lang="en-GB" sz="1600" dirty="0">
              <a:latin typeface="Aeonik" panose="02010503030300000000"/>
            </a:endParaRPr>
          </a:p>
        </p:txBody>
      </p:sp>
      <p:sp>
        <p:nvSpPr>
          <p:cNvPr id="10" name="Content Placeholder 9">
            <a:extLst>
              <a:ext uri="{FF2B5EF4-FFF2-40B4-BE49-F238E27FC236}">
                <a16:creationId xmlns:a16="http://schemas.microsoft.com/office/drawing/2014/main" id="{A6B470D9-7543-2461-7DCF-C5AA15C83D5D}"/>
              </a:ext>
            </a:extLst>
          </p:cNvPr>
          <p:cNvSpPr>
            <a:spLocks noGrp="1"/>
          </p:cNvSpPr>
          <p:nvPr>
            <p:ph sz="quarter" idx="4"/>
          </p:nvPr>
        </p:nvSpPr>
        <p:spPr>
          <a:xfrm>
            <a:off x="6170612" y="2505075"/>
            <a:ext cx="5183188" cy="3684588"/>
          </a:xfrm>
        </p:spPr>
        <p:txBody>
          <a:bodyPr>
            <a:normAutofit/>
          </a:bodyPr>
          <a:lstStyle/>
          <a:p>
            <a:pPr marL="0" indent="0" algn="ctr">
              <a:buNone/>
            </a:pPr>
            <a:r>
              <a:rPr lang="en-GB" sz="1600" b="1" dirty="0">
                <a:latin typeface="Aeonik" panose="02010503030300000000"/>
              </a:rPr>
              <a:t>Conduct</a:t>
            </a:r>
          </a:p>
          <a:p>
            <a:r>
              <a:rPr lang="en-GB" sz="1600" dirty="0">
                <a:latin typeface="Aeonik" panose="02010503030300000000"/>
              </a:rPr>
              <a:t>making assumptions of “guilt” – also “knee jerk” reactions to dismiss or make an example of the employee</a:t>
            </a:r>
          </a:p>
          <a:p>
            <a:r>
              <a:rPr lang="en-GB" sz="1600" dirty="0">
                <a:latin typeface="Aeonik" panose="02010503030300000000"/>
              </a:rPr>
              <a:t>not being clear about disciplinary allegations so the employee doesn’t know the case they have to answer</a:t>
            </a:r>
          </a:p>
          <a:p>
            <a:r>
              <a:rPr lang="en-GB" sz="1600" dirty="0">
                <a:latin typeface="Aeonik" panose="02010503030300000000"/>
              </a:rPr>
              <a:t>having unreliable baseline evidence – </a:t>
            </a:r>
            <a:r>
              <a:rPr lang="en-GB" sz="1600" dirty="0" err="1">
                <a:latin typeface="Aeonik" panose="02010503030300000000"/>
              </a:rPr>
              <a:t>ie</a:t>
            </a:r>
            <a:r>
              <a:rPr lang="en-GB" sz="1600" dirty="0">
                <a:latin typeface="Aeonik" panose="02010503030300000000"/>
              </a:rPr>
              <a:t> facts not checked</a:t>
            </a:r>
          </a:p>
          <a:p>
            <a:r>
              <a:rPr lang="en-GB" sz="1600" dirty="0">
                <a:latin typeface="Aeonik" panose="02010503030300000000"/>
              </a:rPr>
              <a:t>not carrying out a fair/balanced disciplinary investigation</a:t>
            </a:r>
          </a:p>
          <a:p>
            <a:r>
              <a:rPr lang="en-GB" sz="1600" dirty="0">
                <a:latin typeface="Aeonik" panose="02010503030300000000"/>
              </a:rPr>
              <a:t>being inconsistent in dealing with disciplinary issues across the employer’s business</a:t>
            </a:r>
          </a:p>
          <a:p>
            <a:r>
              <a:rPr lang="en-GB" sz="1600" dirty="0">
                <a:latin typeface="Aeonik" panose="02010503030300000000"/>
              </a:rPr>
              <a:t>suspending the employee without a good or sufficient reason</a:t>
            </a:r>
          </a:p>
          <a:p>
            <a:endParaRPr lang="en-GB" sz="1600" dirty="0">
              <a:latin typeface="Aeonik" panose="02010503030300000000"/>
            </a:endParaRPr>
          </a:p>
          <a:p>
            <a:endParaRPr lang="en-GB" sz="1600" dirty="0">
              <a:latin typeface="Aeonik" panose="02010503030300000000"/>
            </a:endParaRPr>
          </a:p>
          <a:p>
            <a:endParaRPr lang="en-GB" sz="1600" dirty="0">
              <a:latin typeface="Aeonik" panose="02010503030300000000"/>
            </a:endParaRPr>
          </a:p>
        </p:txBody>
      </p:sp>
    </p:spTree>
    <p:extLst>
      <p:ext uri="{BB962C8B-B14F-4D97-AF65-F5344CB8AC3E}">
        <p14:creationId xmlns:p14="http://schemas.microsoft.com/office/powerpoint/2010/main" val="2901288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endParaRPr lang="en-US"/>
          </a:p>
        </p:txBody>
      </p:sp>
      <p:sp>
        <p:nvSpPr>
          <p:cNvPr id="7" name="Title 6">
            <a:extLst>
              <a:ext uri="{FF2B5EF4-FFF2-40B4-BE49-F238E27FC236}">
                <a16:creationId xmlns:a16="http://schemas.microsoft.com/office/drawing/2014/main" id="{40BD8B10-9F51-09CC-D47D-00F174560EB6}"/>
              </a:ext>
            </a:extLst>
          </p:cNvPr>
          <p:cNvSpPr>
            <a:spLocks noGrp="1"/>
          </p:cNvSpPr>
          <p:nvPr>
            <p:ph type="title"/>
          </p:nvPr>
        </p:nvSpPr>
        <p:spPr>
          <a:xfrm>
            <a:off x="841246" y="673770"/>
            <a:ext cx="3644489" cy="2414488"/>
          </a:xfrm>
        </p:spPr>
        <p:txBody>
          <a:bodyPr anchor="t">
            <a:normAutofit/>
          </a:bodyPr>
          <a:lstStyle/>
          <a:p>
            <a:r>
              <a:rPr lang="en-GB" sz="5200" b="1" dirty="0">
                <a:solidFill>
                  <a:srgbClr val="FFFFFF"/>
                </a:solidFill>
                <a:latin typeface="Aeonik" panose="02010503030300000000"/>
              </a:rPr>
              <a:t>Employee “curve balls”!</a:t>
            </a:r>
          </a:p>
        </p:txBody>
      </p:sp>
      <p:sp>
        <p:nvSpPr>
          <p:cNvPr id="8" name="Content Placeholder 7">
            <a:extLst>
              <a:ext uri="{FF2B5EF4-FFF2-40B4-BE49-F238E27FC236}">
                <a16:creationId xmlns:a16="http://schemas.microsoft.com/office/drawing/2014/main" id="{D4F5DDBE-267F-CCD5-DFF7-5C96ADD3B425}"/>
              </a:ext>
            </a:extLst>
          </p:cNvPr>
          <p:cNvSpPr>
            <a:spLocks noGrp="1"/>
          </p:cNvSpPr>
          <p:nvPr>
            <p:ph idx="1"/>
          </p:nvPr>
        </p:nvSpPr>
        <p:spPr>
          <a:xfrm>
            <a:off x="6095999" y="882315"/>
            <a:ext cx="5476876" cy="5294647"/>
          </a:xfrm>
        </p:spPr>
        <p:txBody>
          <a:bodyPr>
            <a:normAutofit/>
          </a:bodyPr>
          <a:lstStyle/>
          <a:p>
            <a:pPr marL="0" indent="0">
              <a:buNone/>
            </a:pPr>
            <a:r>
              <a:rPr lang="en-GB" sz="1600" dirty="0">
                <a:latin typeface="Aeonik" panose="02010503030300000000"/>
              </a:rPr>
              <a:t>Sometimes, a performance management or disciplinary process throws up issues that are either unexpected or which require consideration and possible adjustments.</a:t>
            </a:r>
          </a:p>
          <a:p>
            <a:pPr marL="0" indent="0">
              <a:buNone/>
            </a:pPr>
            <a:r>
              <a:rPr lang="en-GB" sz="1600" dirty="0">
                <a:latin typeface="Aeonik" panose="02010503030300000000"/>
              </a:rPr>
              <a:t>For example:</a:t>
            </a:r>
          </a:p>
          <a:p>
            <a:r>
              <a:rPr lang="en-GB" sz="1600" b="1" dirty="0">
                <a:latin typeface="Aeonik" panose="02010503030300000000"/>
              </a:rPr>
              <a:t>the employee raises a grievance </a:t>
            </a:r>
            <a:r>
              <a:rPr lang="en-GB" sz="1600" dirty="0">
                <a:latin typeface="Aeonik" panose="02010503030300000000"/>
              </a:rPr>
              <a:t>– “it’s not me, it’s you/someone else!” (you may need to consider if the grievance is related to the HR procedure and whether it is appropriate to “park” the disciplinary or performance process pending resolution)</a:t>
            </a:r>
          </a:p>
          <a:p>
            <a:r>
              <a:rPr lang="en-GB" sz="1600" dirty="0">
                <a:latin typeface="Aeonik" panose="02010503030300000000"/>
              </a:rPr>
              <a:t>a previously unidentified disability may require </a:t>
            </a:r>
            <a:r>
              <a:rPr lang="en-GB" sz="1600" b="1" dirty="0">
                <a:latin typeface="Aeonik" panose="02010503030300000000"/>
              </a:rPr>
              <a:t>reasonable adjustments </a:t>
            </a:r>
            <a:r>
              <a:rPr lang="en-GB" sz="1600" dirty="0">
                <a:latin typeface="Aeonik" panose="02010503030300000000"/>
              </a:rPr>
              <a:t>(and, potentially, external advice) in order that the procedure can be fair and reasonable</a:t>
            </a:r>
          </a:p>
          <a:p>
            <a:r>
              <a:rPr lang="en-GB" sz="1600" dirty="0">
                <a:latin typeface="Aeonik" panose="02010503030300000000"/>
              </a:rPr>
              <a:t>the employee may </a:t>
            </a:r>
            <a:r>
              <a:rPr lang="en-GB" sz="1600" b="1" dirty="0">
                <a:latin typeface="Aeonik" panose="02010503030300000000"/>
              </a:rPr>
              <a:t>go off work sick </a:t>
            </a:r>
            <a:r>
              <a:rPr lang="en-GB" sz="1600" dirty="0">
                <a:latin typeface="Aeonik" panose="02010503030300000000"/>
              </a:rPr>
              <a:t>in which case what you do and how quickly matters can proceed will depend on the reason for absence </a:t>
            </a:r>
            <a:r>
              <a:rPr lang="en-GB" sz="1600" dirty="0" err="1">
                <a:latin typeface="Aeonik" panose="02010503030300000000"/>
              </a:rPr>
              <a:t>eg</a:t>
            </a:r>
            <a:r>
              <a:rPr lang="en-GB" sz="1600" dirty="0">
                <a:latin typeface="Aeonik" panose="02010503030300000000"/>
              </a:rPr>
              <a:t> compare “stress” with a broken ankle</a:t>
            </a:r>
            <a:endParaRPr lang="en-GB" sz="1600" b="1" dirty="0">
              <a:latin typeface="Aeonik" panose="02010503030300000000"/>
            </a:endParaRPr>
          </a:p>
          <a:p>
            <a:r>
              <a:rPr lang="en-GB" sz="1600" dirty="0">
                <a:latin typeface="Aeonik" panose="02010503030300000000"/>
              </a:rPr>
              <a:t>the employee makes a </a:t>
            </a:r>
            <a:r>
              <a:rPr lang="en-GB" sz="1600" b="1" dirty="0">
                <a:latin typeface="Aeonik" panose="02010503030300000000"/>
              </a:rPr>
              <a:t>subject access request </a:t>
            </a:r>
            <a:r>
              <a:rPr lang="en-GB" sz="1600" dirty="0">
                <a:latin typeface="Aeonik" panose="02010503030300000000"/>
              </a:rPr>
              <a:t>– this does not need to hold up an internal process but coordination and consideration of timing (as well as possible exemptions from the right to be provided with a copy of personal data) may be required/appropriate </a:t>
            </a:r>
          </a:p>
          <a:p>
            <a:endParaRPr lang="en-GB" sz="1600" dirty="0">
              <a:latin typeface="Aeonik" panose="02010503030300000000"/>
            </a:endParaRPr>
          </a:p>
        </p:txBody>
      </p:sp>
    </p:spTree>
    <p:extLst>
      <p:ext uri="{BB962C8B-B14F-4D97-AF65-F5344CB8AC3E}">
        <p14:creationId xmlns:p14="http://schemas.microsoft.com/office/powerpoint/2010/main" val="1351308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6A1FB-A923-3E57-4A68-8520C7022408}"/>
              </a:ext>
            </a:extLst>
          </p:cNvPr>
          <p:cNvSpPr>
            <a:spLocks noGrp="1"/>
          </p:cNvSpPr>
          <p:nvPr>
            <p:ph type="title"/>
          </p:nvPr>
        </p:nvSpPr>
        <p:spPr>
          <a:xfrm>
            <a:off x="839788" y="365126"/>
            <a:ext cx="10515600" cy="836826"/>
          </a:xfrm>
        </p:spPr>
        <p:txBody>
          <a:bodyPr>
            <a:normAutofit/>
          </a:bodyPr>
          <a:lstStyle/>
          <a:p>
            <a:r>
              <a:rPr lang="en-GB" sz="2000" b="1" dirty="0">
                <a:latin typeface="Aeonik" panose="02010503030300000000"/>
              </a:rPr>
              <a:t>Process flowchart </a:t>
            </a:r>
            <a:br>
              <a:rPr lang="en-GB" sz="2000" b="1" dirty="0">
                <a:latin typeface="Aeonik" panose="02010503030300000000"/>
              </a:rPr>
            </a:br>
            <a:r>
              <a:rPr lang="en-GB" sz="1600" dirty="0">
                <a:latin typeface="Aeonik" panose="02010503030300000000"/>
              </a:rPr>
              <a:t>(NB high level, summary outline only)</a:t>
            </a:r>
            <a:endParaRPr lang="en-GB" sz="2000" b="1" dirty="0">
              <a:latin typeface="Aeonik" panose="02010503030300000000"/>
            </a:endParaRPr>
          </a:p>
        </p:txBody>
      </p:sp>
      <p:sp>
        <p:nvSpPr>
          <p:cNvPr id="6" name="Text Placeholder 5">
            <a:extLst>
              <a:ext uri="{FF2B5EF4-FFF2-40B4-BE49-F238E27FC236}">
                <a16:creationId xmlns:a16="http://schemas.microsoft.com/office/drawing/2014/main" id="{623F5156-86AE-6230-5A93-5718AEFB1B00}"/>
              </a:ext>
            </a:extLst>
          </p:cNvPr>
          <p:cNvSpPr>
            <a:spLocks noGrp="1"/>
          </p:cNvSpPr>
          <p:nvPr>
            <p:ph type="body" idx="1"/>
          </p:nvPr>
        </p:nvSpPr>
        <p:spPr>
          <a:xfrm>
            <a:off x="839788" y="1681163"/>
            <a:ext cx="10512424" cy="468913"/>
          </a:xfrm>
        </p:spPr>
        <p:txBody>
          <a:bodyPr>
            <a:normAutofit/>
          </a:bodyPr>
          <a:lstStyle/>
          <a:p>
            <a:pPr algn="ctr"/>
            <a:r>
              <a:rPr lang="en-GB" sz="1600" dirty="0">
                <a:latin typeface="Aeonik" panose="02010503030300000000"/>
              </a:rPr>
              <a:t>Can’t do or won’t do?</a:t>
            </a:r>
          </a:p>
          <a:p>
            <a:pPr algn="ctr"/>
            <a:endParaRPr lang="en-GB" sz="1600" dirty="0">
              <a:latin typeface="Aeonik" panose="02010503030300000000"/>
            </a:endParaRPr>
          </a:p>
        </p:txBody>
      </p:sp>
      <p:graphicFrame>
        <p:nvGraphicFramePr>
          <p:cNvPr id="12" name="Content Placeholder 11">
            <a:extLst>
              <a:ext uri="{FF2B5EF4-FFF2-40B4-BE49-F238E27FC236}">
                <a16:creationId xmlns:a16="http://schemas.microsoft.com/office/drawing/2014/main" id="{3FBC5A4F-D888-A4F4-3EA6-1B934FEBB181}"/>
              </a:ext>
            </a:extLst>
          </p:cNvPr>
          <p:cNvGraphicFramePr>
            <a:graphicFrameLocks noGrp="1"/>
          </p:cNvGraphicFramePr>
          <p:nvPr>
            <p:ph sz="half" idx="2"/>
            <p:extLst>
              <p:ext uri="{D42A27DB-BD31-4B8C-83A1-F6EECF244321}">
                <p14:modId xmlns:p14="http://schemas.microsoft.com/office/powerpoint/2010/main" val="222315323"/>
              </p:ext>
            </p:extLst>
          </p:nvPr>
        </p:nvGraphicFramePr>
        <p:xfrm>
          <a:off x="862014" y="2343150"/>
          <a:ext cx="5157787" cy="36845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Content Placeholder 12">
            <a:extLst>
              <a:ext uri="{FF2B5EF4-FFF2-40B4-BE49-F238E27FC236}">
                <a16:creationId xmlns:a16="http://schemas.microsoft.com/office/drawing/2014/main" id="{75BD6242-4370-7B82-9897-97BCC7E69695}"/>
              </a:ext>
            </a:extLst>
          </p:cNvPr>
          <p:cNvGraphicFramePr>
            <a:graphicFrameLocks noGrp="1"/>
          </p:cNvGraphicFramePr>
          <p:nvPr>
            <p:ph sz="quarter" idx="4"/>
            <p:extLst>
              <p:ext uri="{D42A27DB-BD31-4B8C-83A1-F6EECF244321}">
                <p14:modId xmlns:p14="http://schemas.microsoft.com/office/powerpoint/2010/main" val="3705681616"/>
              </p:ext>
            </p:extLst>
          </p:nvPr>
        </p:nvGraphicFramePr>
        <p:xfrm>
          <a:off x="6172201" y="2343150"/>
          <a:ext cx="5183188" cy="36845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0" name="Oval 19">
            <a:extLst>
              <a:ext uri="{FF2B5EF4-FFF2-40B4-BE49-F238E27FC236}">
                <a16:creationId xmlns:a16="http://schemas.microsoft.com/office/drawing/2014/main" id="{FF3C9879-8DF3-8724-1F76-085F3B1C7542}"/>
              </a:ext>
            </a:extLst>
          </p:cNvPr>
          <p:cNvSpPr/>
          <p:nvPr/>
        </p:nvSpPr>
        <p:spPr>
          <a:xfrm>
            <a:off x="4944506" y="1488089"/>
            <a:ext cx="970519" cy="375851"/>
          </a:xfrm>
          <a:prstGeom prst="ellipse">
            <a:avLst/>
          </a:prstGeom>
          <a:noFill/>
          <a:ln>
            <a:solidFill>
              <a:schemeClr val="accent1">
                <a:alpha val="49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F0A928D5-E9F5-3C0A-5C1B-CE510278C1C9}"/>
              </a:ext>
            </a:extLst>
          </p:cNvPr>
          <p:cNvSpPr/>
          <p:nvPr/>
        </p:nvSpPr>
        <p:spPr>
          <a:xfrm>
            <a:off x="6096000" y="1488088"/>
            <a:ext cx="970519" cy="375851"/>
          </a:xfrm>
          <a:prstGeom prst="ellipse">
            <a:avLst/>
          </a:prstGeom>
          <a:noFill/>
          <a:ln>
            <a:solidFill>
              <a:schemeClr val="accent2">
                <a:alpha val="49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Arrow Connector 24">
            <a:extLst>
              <a:ext uri="{FF2B5EF4-FFF2-40B4-BE49-F238E27FC236}">
                <a16:creationId xmlns:a16="http://schemas.microsoft.com/office/drawing/2014/main" id="{E12EE20B-1FAF-AC97-0838-EE37BCD9579A}"/>
              </a:ext>
            </a:extLst>
          </p:cNvPr>
          <p:cNvCxnSpPr/>
          <p:nvPr/>
        </p:nvCxnSpPr>
        <p:spPr>
          <a:xfrm flipH="1">
            <a:off x="3743325" y="1915619"/>
            <a:ext cx="1201181" cy="33228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4516BEAE-54FF-533F-0097-307F65D937E1}"/>
              </a:ext>
            </a:extLst>
          </p:cNvPr>
          <p:cNvCxnSpPr/>
          <p:nvPr/>
        </p:nvCxnSpPr>
        <p:spPr>
          <a:xfrm>
            <a:off x="7172325" y="1863939"/>
            <a:ext cx="1314450" cy="383961"/>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6050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1559</TotalTime>
  <Words>1373</Words>
  <Application>Microsoft Office PowerPoint</Application>
  <PresentationFormat>Widescreen</PresentationFormat>
  <Paragraphs>77</Paragraphs>
  <Slides>10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Aeonik</vt:lpstr>
      <vt:lpstr>Aptos</vt:lpstr>
      <vt:lpstr>Aptos Display</vt:lpstr>
      <vt:lpstr>Arial</vt:lpstr>
      <vt:lpstr>Office Theme</vt:lpstr>
      <vt:lpstr>Can’t Do or Won’t Do? </vt:lpstr>
      <vt:lpstr>What’s the problem?</vt:lpstr>
      <vt:lpstr>Where should you start?</vt:lpstr>
      <vt:lpstr>Where should you start? (cont.)</vt:lpstr>
      <vt:lpstr> HR procedures and initial stages</vt:lpstr>
      <vt:lpstr>Progressing matters…</vt:lpstr>
      <vt:lpstr>Progressing matters… (cont.)</vt:lpstr>
      <vt:lpstr>Challenges and avoiding common pitfalls</vt:lpstr>
      <vt:lpstr>Employee “curve balls”!</vt:lpstr>
      <vt:lpstr>Process flowchart  (NB high level, summary outline only)</vt:lpstr>
    </vt:vector>
  </TitlesOfParts>
  <Company>Cains Advocates Limited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Katherine Sheerin</dc:creator>
  <cp:lastModifiedBy>Helen Thornhill</cp:lastModifiedBy>
  <cp:revision>5</cp:revision>
  <dcterms:created xsi:type="dcterms:W3CDTF">2024-08-14T15:33:59Z</dcterms:created>
  <dcterms:modified xsi:type="dcterms:W3CDTF">2025-02-26T10:19:29Z</dcterms:modified>
</cp:coreProperties>
</file>